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charts/chart2.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3.xml" ContentType="application/vnd.openxmlformats-officedocument.themeOverr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77" r:id="rId3"/>
    <p:sldId id="274" r:id="rId4"/>
    <p:sldId id="275" r:id="rId5"/>
    <p:sldId id="257" r:id="rId6"/>
    <p:sldId id="258" r:id="rId7"/>
    <p:sldId id="271" r:id="rId8"/>
    <p:sldId id="272" r:id="rId9"/>
    <p:sldId id="259" r:id="rId10"/>
    <p:sldId id="260" r:id="rId11"/>
    <p:sldId id="261" r:id="rId12"/>
    <p:sldId id="262" r:id="rId13"/>
    <p:sldId id="263" r:id="rId14"/>
    <p:sldId id="276" r:id="rId15"/>
  </p:sldIdLst>
  <p:sldSz cx="10058400" cy="7772400"/>
  <p:notesSz cx="10058400" cy="7772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101" d="100"/>
          <a:sy n="101" d="100"/>
        </p:scale>
        <p:origin x="1068" y="8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a:pPr>
            <a:r>
              <a:rPr lang="en-US" sz="1000" dirty="0"/>
              <a:t>Intake Runner Length Parametric Study</a:t>
            </a:r>
          </a:p>
        </c:rich>
      </c:tx>
      <c:layout>
        <c:manualLayout>
          <c:xMode val="edge"/>
          <c:yMode val="edge"/>
          <c:x val="9.461706709738206E-2"/>
          <c:y val="3.5210238879771094E-2"/>
        </c:manualLayout>
      </c:layout>
      <c:overlay val="0"/>
    </c:title>
    <c:autoTitleDeleted val="0"/>
    <c:view3D>
      <c:rotX val="15"/>
      <c:rotY val="20"/>
      <c:rAngAx val="0"/>
    </c:view3D>
    <c:floor>
      <c:thickness val="0"/>
      <c:spPr>
        <a:noFill/>
      </c:spPr>
    </c:floor>
    <c:sideWall>
      <c:thickness val="0"/>
      <c:spPr>
        <a:noFill/>
      </c:spPr>
    </c:sideWall>
    <c:backWall>
      <c:thickness val="0"/>
      <c:spPr>
        <a:noFill/>
      </c:spPr>
    </c:backWall>
    <c:plotArea>
      <c:layout>
        <c:manualLayout>
          <c:layoutTarget val="inner"/>
          <c:xMode val="edge"/>
          <c:yMode val="edge"/>
          <c:x val="0.12860757789891647"/>
          <c:y val="9.8522722745483293E-2"/>
          <c:w val="0.61028635843596468"/>
          <c:h val="0.57845272183254492"/>
        </c:manualLayout>
      </c:layout>
      <c:surface3DChart>
        <c:wireframe val="0"/>
        <c:ser>
          <c:idx val="0"/>
          <c:order val="0"/>
          <c:tx>
            <c:v>100</c:v>
          </c:tx>
          <c:cat>
            <c:numRef>
              <c:f>Parametric!$A$3:$A$11</c:f>
              <c:numCache>
                <c:formatCode>General</c:formatCode>
                <c:ptCount val="9"/>
                <c:pt idx="0">
                  <c:v>3000.00390625</c:v>
                </c:pt>
                <c:pt idx="1">
                  <c:v>4000</c:v>
                </c:pt>
                <c:pt idx="2">
                  <c:v>5000</c:v>
                </c:pt>
                <c:pt idx="3">
                  <c:v>6000</c:v>
                </c:pt>
                <c:pt idx="4">
                  <c:v>7000.0009765625</c:v>
                </c:pt>
                <c:pt idx="5">
                  <c:v>8000.0029296875</c:v>
                </c:pt>
                <c:pt idx="6">
                  <c:v>9000</c:v>
                </c:pt>
                <c:pt idx="7">
                  <c:v>9999.9951171875</c:v>
                </c:pt>
                <c:pt idx="8">
                  <c:v>11000</c:v>
                </c:pt>
              </c:numCache>
            </c:numRef>
          </c:cat>
          <c:val>
            <c:numRef>
              <c:f>Parametric!$C$3:$C$11</c:f>
              <c:numCache>
                <c:formatCode>General</c:formatCode>
                <c:ptCount val="9"/>
                <c:pt idx="0">
                  <c:v>15.322019577026367</c:v>
                </c:pt>
                <c:pt idx="1">
                  <c:v>18.875320434570313</c:v>
                </c:pt>
                <c:pt idx="2">
                  <c:v>23.946109771728516</c:v>
                </c:pt>
                <c:pt idx="3">
                  <c:v>26.710580825805664</c:v>
                </c:pt>
                <c:pt idx="4">
                  <c:v>27.132780075073242</c:v>
                </c:pt>
                <c:pt idx="5">
                  <c:v>28.873180389404297</c:v>
                </c:pt>
                <c:pt idx="6">
                  <c:v>32.035968780517578</c:v>
                </c:pt>
                <c:pt idx="7">
                  <c:v>34.87908935546875</c:v>
                </c:pt>
                <c:pt idx="8">
                  <c:v>35.917560577392578</c:v>
                </c:pt>
              </c:numCache>
            </c:numRef>
          </c:val>
          <c:extLst>
            <c:ext xmlns:c16="http://schemas.microsoft.com/office/drawing/2014/chart" uri="{C3380CC4-5D6E-409C-BE32-E72D297353CC}">
              <c16:uniqueId val="{00000000-7C15-43BA-BC49-4DF0B0D49576}"/>
            </c:ext>
          </c:extLst>
        </c:ser>
        <c:ser>
          <c:idx val="1"/>
          <c:order val="1"/>
          <c:tx>
            <c:v>200</c:v>
          </c:tx>
          <c:cat>
            <c:numRef>
              <c:f>Parametric!$A$3:$A$11</c:f>
              <c:numCache>
                <c:formatCode>General</c:formatCode>
                <c:ptCount val="9"/>
                <c:pt idx="0">
                  <c:v>3000.00390625</c:v>
                </c:pt>
                <c:pt idx="1">
                  <c:v>4000</c:v>
                </c:pt>
                <c:pt idx="2">
                  <c:v>5000</c:v>
                </c:pt>
                <c:pt idx="3">
                  <c:v>6000</c:v>
                </c:pt>
                <c:pt idx="4">
                  <c:v>7000.0009765625</c:v>
                </c:pt>
                <c:pt idx="5">
                  <c:v>8000.0029296875</c:v>
                </c:pt>
                <c:pt idx="6">
                  <c:v>9000</c:v>
                </c:pt>
                <c:pt idx="7">
                  <c:v>9999.9951171875</c:v>
                </c:pt>
                <c:pt idx="8">
                  <c:v>11000</c:v>
                </c:pt>
              </c:numCache>
            </c:numRef>
          </c:cat>
          <c:val>
            <c:numRef>
              <c:f>Parametric!$C$12:$C$20</c:f>
              <c:numCache>
                <c:formatCode>General</c:formatCode>
                <c:ptCount val="9"/>
                <c:pt idx="0">
                  <c:v>15.440360069274902</c:v>
                </c:pt>
                <c:pt idx="1">
                  <c:v>19.799440383911133</c:v>
                </c:pt>
                <c:pt idx="2">
                  <c:v>24.411020278930664</c:v>
                </c:pt>
                <c:pt idx="3">
                  <c:v>27.480550765991211</c:v>
                </c:pt>
                <c:pt idx="4">
                  <c:v>27.498559951782227</c:v>
                </c:pt>
                <c:pt idx="5">
                  <c:v>30.281160354614258</c:v>
                </c:pt>
                <c:pt idx="6">
                  <c:v>34.413089752197266</c:v>
                </c:pt>
                <c:pt idx="7">
                  <c:v>35.430419921875</c:v>
                </c:pt>
                <c:pt idx="8">
                  <c:v>35.568809509277344</c:v>
                </c:pt>
              </c:numCache>
            </c:numRef>
          </c:val>
          <c:extLst>
            <c:ext xmlns:c16="http://schemas.microsoft.com/office/drawing/2014/chart" uri="{C3380CC4-5D6E-409C-BE32-E72D297353CC}">
              <c16:uniqueId val="{00000001-7C15-43BA-BC49-4DF0B0D49576}"/>
            </c:ext>
          </c:extLst>
        </c:ser>
        <c:ser>
          <c:idx val="2"/>
          <c:order val="2"/>
          <c:tx>
            <c:v>300</c:v>
          </c:tx>
          <c:cat>
            <c:numRef>
              <c:f>Parametric!$A$3:$A$11</c:f>
              <c:numCache>
                <c:formatCode>General</c:formatCode>
                <c:ptCount val="9"/>
                <c:pt idx="0">
                  <c:v>3000.00390625</c:v>
                </c:pt>
                <c:pt idx="1">
                  <c:v>4000</c:v>
                </c:pt>
                <c:pt idx="2">
                  <c:v>5000</c:v>
                </c:pt>
                <c:pt idx="3">
                  <c:v>6000</c:v>
                </c:pt>
                <c:pt idx="4">
                  <c:v>7000.0009765625</c:v>
                </c:pt>
                <c:pt idx="5">
                  <c:v>8000.0029296875</c:v>
                </c:pt>
                <c:pt idx="6">
                  <c:v>9000</c:v>
                </c:pt>
                <c:pt idx="7">
                  <c:v>9999.9951171875</c:v>
                </c:pt>
                <c:pt idx="8">
                  <c:v>11000</c:v>
                </c:pt>
              </c:numCache>
            </c:numRef>
          </c:cat>
          <c:val>
            <c:numRef>
              <c:f>Parametric!$C$21:$C$29</c:f>
              <c:numCache>
                <c:formatCode>General</c:formatCode>
                <c:ptCount val="9"/>
                <c:pt idx="0">
                  <c:v>15.609479904174805</c:v>
                </c:pt>
                <c:pt idx="1">
                  <c:v>19.677619934082031</c:v>
                </c:pt>
                <c:pt idx="2">
                  <c:v>25.169960021972656</c:v>
                </c:pt>
                <c:pt idx="3">
                  <c:v>28.692279815673828</c:v>
                </c:pt>
                <c:pt idx="4">
                  <c:v>30.493349075317383</c:v>
                </c:pt>
                <c:pt idx="5">
                  <c:v>30.715539932250977</c:v>
                </c:pt>
                <c:pt idx="6">
                  <c:v>34.156391143798828</c:v>
                </c:pt>
                <c:pt idx="7">
                  <c:v>33.244091033935547</c:v>
                </c:pt>
                <c:pt idx="8">
                  <c:v>32.348651885986328</c:v>
                </c:pt>
              </c:numCache>
            </c:numRef>
          </c:val>
          <c:extLst>
            <c:ext xmlns:c16="http://schemas.microsoft.com/office/drawing/2014/chart" uri="{C3380CC4-5D6E-409C-BE32-E72D297353CC}">
              <c16:uniqueId val="{00000002-7C15-43BA-BC49-4DF0B0D49576}"/>
            </c:ext>
          </c:extLst>
        </c:ser>
        <c:ser>
          <c:idx val="3"/>
          <c:order val="3"/>
          <c:tx>
            <c:v>400</c:v>
          </c:tx>
          <c:cat>
            <c:numRef>
              <c:f>Parametric!$A$3:$A$11</c:f>
              <c:numCache>
                <c:formatCode>General</c:formatCode>
                <c:ptCount val="9"/>
                <c:pt idx="0">
                  <c:v>3000.00390625</c:v>
                </c:pt>
                <c:pt idx="1">
                  <c:v>4000</c:v>
                </c:pt>
                <c:pt idx="2">
                  <c:v>5000</c:v>
                </c:pt>
                <c:pt idx="3">
                  <c:v>6000</c:v>
                </c:pt>
                <c:pt idx="4">
                  <c:v>7000.0009765625</c:v>
                </c:pt>
                <c:pt idx="5">
                  <c:v>8000.0029296875</c:v>
                </c:pt>
                <c:pt idx="6">
                  <c:v>9000</c:v>
                </c:pt>
                <c:pt idx="7">
                  <c:v>9999.9951171875</c:v>
                </c:pt>
                <c:pt idx="8">
                  <c:v>11000</c:v>
                </c:pt>
              </c:numCache>
            </c:numRef>
          </c:cat>
          <c:val>
            <c:numRef>
              <c:f>Parametric!$C$30:$C$38</c:f>
              <c:numCache>
                <c:formatCode>General</c:formatCode>
                <c:ptCount val="9"/>
                <c:pt idx="0">
                  <c:v>15.803910255432129</c:v>
                </c:pt>
                <c:pt idx="1">
                  <c:v>20.12748908996582</c:v>
                </c:pt>
                <c:pt idx="2">
                  <c:v>25.961460113525391</c:v>
                </c:pt>
                <c:pt idx="3">
                  <c:v>29.463289260864258</c:v>
                </c:pt>
                <c:pt idx="4">
                  <c:v>27.518749237060547</c:v>
                </c:pt>
                <c:pt idx="5">
                  <c:v>31.536449432373047</c:v>
                </c:pt>
                <c:pt idx="6">
                  <c:v>32.811481475830078</c:v>
                </c:pt>
                <c:pt idx="7">
                  <c:v>35.040000915527344</c:v>
                </c:pt>
                <c:pt idx="8">
                  <c:v>31.401189804077148</c:v>
                </c:pt>
              </c:numCache>
            </c:numRef>
          </c:val>
          <c:extLst>
            <c:ext xmlns:c16="http://schemas.microsoft.com/office/drawing/2014/chart" uri="{C3380CC4-5D6E-409C-BE32-E72D297353CC}">
              <c16:uniqueId val="{00000003-7C15-43BA-BC49-4DF0B0D49576}"/>
            </c:ext>
          </c:extLst>
        </c:ser>
        <c:ser>
          <c:idx val="4"/>
          <c:order val="4"/>
          <c:tx>
            <c:v>500</c:v>
          </c:tx>
          <c:cat>
            <c:numRef>
              <c:f>Parametric!$A$3:$A$11</c:f>
              <c:numCache>
                <c:formatCode>General</c:formatCode>
                <c:ptCount val="9"/>
                <c:pt idx="0">
                  <c:v>3000.00390625</c:v>
                </c:pt>
                <c:pt idx="1">
                  <c:v>4000</c:v>
                </c:pt>
                <c:pt idx="2">
                  <c:v>5000</c:v>
                </c:pt>
                <c:pt idx="3">
                  <c:v>6000</c:v>
                </c:pt>
                <c:pt idx="4">
                  <c:v>7000.0009765625</c:v>
                </c:pt>
                <c:pt idx="5">
                  <c:v>8000.0029296875</c:v>
                </c:pt>
                <c:pt idx="6">
                  <c:v>9000</c:v>
                </c:pt>
                <c:pt idx="7">
                  <c:v>9999.9951171875</c:v>
                </c:pt>
                <c:pt idx="8">
                  <c:v>11000</c:v>
                </c:pt>
              </c:numCache>
            </c:numRef>
          </c:cat>
          <c:val>
            <c:numRef>
              <c:f>Parametric!$C$39:$C$47</c:f>
              <c:numCache>
                <c:formatCode>General</c:formatCode>
                <c:ptCount val="9"/>
                <c:pt idx="0">
                  <c:v>15.632590293884277</c:v>
                </c:pt>
                <c:pt idx="1">
                  <c:v>21.663110733032227</c:v>
                </c:pt>
                <c:pt idx="2">
                  <c:v>27.750970840454102</c:v>
                </c:pt>
                <c:pt idx="3">
                  <c:v>28.125650405883789</c:v>
                </c:pt>
                <c:pt idx="4">
                  <c:v>28.160200119018555</c:v>
                </c:pt>
                <c:pt idx="5">
                  <c:v>29.77345085144043</c:v>
                </c:pt>
                <c:pt idx="6">
                  <c:v>33.672721862792969</c:v>
                </c:pt>
                <c:pt idx="7">
                  <c:v>29.036760330200195</c:v>
                </c:pt>
                <c:pt idx="8">
                  <c:v>23.327920913696289</c:v>
                </c:pt>
              </c:numCache>
            </c:numRef>
          </c:val>
          <c:extLst>
            <c:ext xmlns:c16="http://schemas.microsoft.com/office/drawing/2014/chart" uri="{C3380CC4-5D6E-409C-BE32-E72D297353CC}">
              <c16:uniqueId val="{00000004-7C15-43BA-BC49-4DF0B0D49576}"/>
            </c:ext>
          </c:extLst>
        </c:ser>
        <c:ser>
          <c:idx val="5"/>
          <c:order val="5"/>
          <c:tx>
            <c:v>600</c:v>
          </c:tx>
          <c:cat>
            <c:numRef>
              <c:f>Parametric!$A$3:$A$11</c:f>
              <c:numCache>
                <c:formatCode>General</c:formatCode>
                <c:ptCount val="9"/>
                <c:pt idx="0">
                  <c:v>3000.00390625</c:v>
                </c:pt>
                <c:pt idx="1">
                  <c:v>4000</c:v>
                </c:pt>
                <c:pt idx="2">
                  <c:v>5000</c:v>
                </c:pt>
                <c:pt idx="3">
                  <c:v>6000</c:v>
                </c:pt>
                <c:pt idx="4">
                  <c:v>7000.0009765625</c:v>
                </c:pt>
                <c:pt idx="5">
                  <c:v>8000.0029296875</c:v>
                </c:pt>
                <c:pt idx="6">
                  <c:v>9000</c:v>
                </c:pt>
                <c:pt idx="7">
                  <c:v>9999.9951171875</c:v>
                </c:pt>
                <c:pt idx="8">
                  <c:v>11000</c:v>
                </c:pt>
              </c:numCache>
            </c:numRef>
          </c:cat>
          <c:val>
            <c:numRef>
              <c:f>Parametric!$C$48:$C$56</c:f>
              <c:numCache>
                <c:formatCode>General</c:formatCode>
                <c:ptCount val="9"/>
                <c:pt idx="0">
                  <c:v>15.605489730834961</c:v>
                </c:pt>
                <c:pt idx="1">
                  <c:v>20.721479415893555</c:v>
                </c:pt>
                <c:pt idx="2">
                  <c:v>26.892580032348633</c:v>
                </c:pt>
                <c:pt idx="3">
                  <c:v>29.035259246826172</c:v>
                </c:pt>
                <c:pt idx="4">
                  <c:v>27.938180923461914</c:v>
                </c:pt>
                <c:pt idx="5">
                  <c:v>30.512720108032227</c:v>
                </c:pt>
                <c:pt idx="6">
                  <c:v>28.487030029296875</c:v>
                </c:pt>
                <c:pt idx="7">
                  <c:v>25.399290084838867</c:v>
                </c:pt>
                <c:pt idx="8">
                  <c:v>29.408660888671875</c:v>
                </c:pt>
              </c:numCache>
            </c:numRef>
          </c:val>
          <c:extLst>
            <c:ext xmlns:c16="http://schemas.microsoft.com/office/drawing/2014/chart" uri="{C3380CC4-5D6E-409C-BE32-E72D297353CC}">
              <c16:uniqueId val="{00000005-7C15-43BA-BC49-4DF0B0D49576}"/>
            </c:ext>
          </c:extLst>
        </c:ser>
        <c:ser>
          <c:idx val="6"/>
          <c:order val="6"/>
          <c:tx>
            <c:v>700</c:v>
          </c:tx>
          <c:cat>
            <c:numRef>
              <c:f>Parametric!$A$3:$A$11</c:f>
              <c:numCache>
                <c:formatCode>General</c:formatCode>
                <c:ptCount val="9"/>
                <c:pt idx="0">
                  <c:v>3000.00390625</c:v>
                </c:pt>
                <c:pt idx="1">
                  <c:v>4000</c:v>
                </c:pt>
                <c:pt idx="2">
                  <c:v>5000</c:v>
                </c:pt>
                <c:pt idx="3">
                  <c:v>6000</c:v>
                </c:pt>
                <c:pt idx="4">
                  <c:v>7000.0009765625</c:v>
                </c:pt>
                <c:pt idx="5">
                  <c:v>8000.0029296875</c:v>
                </c:pt>
                <c:pt idx="6">
                  <c:v>9000</c:v>
                </c:pt>
                <c:pt idx="7">
                  <c:v>9999.9951171875</c:v>
                </c:pt>
                <c:pt idx="8">
                  <c:v>11000</c:v>
                </c:pt>
              </c:numCache>
            </c:numRef>
          </c:cat>
          <c:val>
            <c:numRef>
              <c:f>Parametric!$C$57:$C$65</c:f>
              <c:numCache>
                <c:formatCode>General</c:formatCode>
                <c:ptCount val="9"/>
                <c:pt idx="0">
                  <c:v>15.487270355224609</c:v>
                </c:pt>
                <c:pt idx="1">
                  <c:v>22.033170700073242</c:v>
                </c:pt>
                <c:pt idx="2">
                  <c:v>26.527990341186523</c:v>
                </c:pt>
                <c:pt idx="3">
                  <c:v>26.198890686035156</c:v>
                </c:pt>
                <c:pt idx="4">
                  <c:v>27.889139175415039</c:v>
                </c:pt>
                <c:pt idx="5">
                  <c:v>27.907150268554688</c:v>
                </c:pt>
                <c:pt idx="6">
                  <c:v>26.491920471191406</c:v>
                </c:pt>
                <c:pt idx="7">
                  <c:v>30.166070938110352</c:v>
                </c:pt>
                <c:pt idx="8">
                  <c:v>34.566291809082031</c:v>
                </c:pt>
              </c:numCache>
            </c:numRef>
          </c:val>
          <c:extLst>
            <c:ext xmlns:c16="http://schemas.microsoft.com/office/drawing/2014/chart" uri="{C3380CC4-5D6E-409C-BE32-E72D297353CC}">
              <c16:uniqueId val="{00000006-7C15-43BA-BC49-4DF0B0D49576}"/>
            </c:ext>
          </c:extLst>
        </c:ser>
        <c:ser>
          <c:idx val="7"/>
          <c:order val="7"/>
          <c:tx>
            <c:v>800</c:v>
          </c:tx>
          <c:cat>
            <c:numRef>
              <c:f>Parametric!$A$3:$A$11</c:f>
              <c:numCache>
                <c:formatCode>General</c:formatCode>
                <c:ptCount val="9"/>
                <c:pt idx="0">
                  <c:v>3000.00390625</c:v>
                </c:pt>
                <c:pt idx="1">
                  <c:v>4000</c:v>
                </c:pt>
                <c:pt idx="2">
                  <c:v>5000</c:v>
                </c:pt>
                <c:pt idx="3">
                  <c:v>6000</c:v>
                </c:pt>
                <c:pt idx="4">
                  <c:v>7000.0009765625</c:v>
                </c:pt>
                <c:pt idx="5">
                  <c:v>8000.0029296875</c:v>
                </c:pt>
                <c:pt idx="6">
                  <c:v>9000</c:v>
                </c:pt>
                <c:pt idx="7">
                  <c:v>9999.9951171875</c:v>
                </c:pt>
                <c:pt idx="8">
                  <c:v>11000</c:v>
                </c:pt>
              </c:numCache>
            </c:numRef>
          </c:cat>
          <c:val>
            <c:numRef>
              <c:f>Parametric!$C$66:$C$74</c:f>
              <c:numCache>
                <c:formatCode>General</c:formatCode>
                <c:ptCount val="9"/>
                <c:pt idx="0">
                  <c:v>15.811360359191895</c:v>
                </c:pt>
                <c:pt idx="1">
                  <c:v>21.741460800170898</c:v>
                </c:pt>
                <c:pt idx="2">
                  <c:v>28.289970397949219</c:v>
                </c:pt>
                <c:pt idx="3">
                  <c:v>24.478370666503906</c:v>
                </c:pt>
                <c:pt idx="4">
                  <c:v>27.091419219970703</c:v>
                </c:pt>
                <c:pt idx="5">
                  <c:v>26.031150817871094</c:v>
                </c:pt>
                <c:pt idx="6">
                  <c:v>29.254440307617188</c:v>
                </c:pt>
                <c:pt idx="7">
                  <c:v>34.898288726806641</c:v>
                </c:pt>
                <c:pt idx="8">
                  <c:v>34.573539733886719</c:v>
                </c:pt>
              </c:numCache>
            </c:numRef>
          </c:val>
          <c:extLst>
            <c:ext xmlns:c16="http://schemas.microsoft.com/office/drawing/2014/chart" uri="{C3380CC4-5D6E-409C-BE32-E72D297353CC}">
              <c16:uniqueId val="{00000007-7C15-43BA-BC49-4DF0B0D49576}"/>
            </c:ext>
          </c:extLst>
        </c:ser>
        <c:ser>
          <c:idx val="8"/>
          <c:order val="8"/>
          <c:tx>
            <c:v>900</c:v>
          </c:tx>
          <c:cat>
            <c:numRef>
              <c:f>Parametric!$A$3:$A$11</c:f>
              <c:numCache>
                <c:formatCode>General</c:formatCode>
                <c:ptCount val="9"/>
                <c:pt idx="0">
                  <c:v>3000.00390625</c:v>
                </c:pt>
                <c:pt idx="1">
                  <c:v>4000</c:v>
                </c:pt>
                <c:pt idx="2">
                  <c:v>5000</c:v>
                </c:pt>
                <c:pt idx="3">
                  <c:v>6000</c:v>
                </c:pt>
                <c:pt idx="4">
                  <c:v>7000.0009765625</c:v>
                </c:pt>
                <c:pt idx="5">
                  <c:v>8000.0029296875</c:v>
                </c:pt>
                <c:pt idx="6">
                  <c:v>9000</c:v>
                </c:pt>
                <c:pt idx="7">
                  <c:v>9999.9951171875</c:v>
                </c:pt>
                <c:pt idx="8">
                  <c:v>11000</c:v>
                </c:pt>
              </c:numCache>
            </c:numRef>
          </c:cat>
          <c:val>
            <c:numRef>
              <c:f>Parametric!$C$75:$C$83</c:f>
              <c:numCache>
                <c:formatCode>General</c:formatCode>
                <c:ptCount val="9"/>
                <c:pt idx="0">
                  <c:v>15.637639999389648</c:v>
                </c:pt>
                <c:pt idx="1">
                  <c:v>21.116130828857422</c:v>
                </c:pt>
                <c:pt idx="2">
                  <c:v>26.38755989074707</c:v>
                </c:pt>
                <c:pt idx="3">
                  <c:v>24.768930435180664</c:v>
                </c:pt>
                <c:pt idx="4">
                  <c:v>25.379709243774414</c:v>
                </c:pt>
                <c:pt idx="5">
                  <c:v>26.697469711303711</c:v>
                </c:pt>
                <c:pt idx="6">
                  <c:v>33.636768341064453</c:v>
                </c:pt>
                <c:pt idx="7">
                  <c:v>35.285308837890625</c:v>
                </c:pt>
                <c:pt idx="8">
                  <c:v>30.876840591430664</c:v>
                </c:pt>
              </c:numCache>
            </c:numRef>
          </c:val>
          <c:extLst>
            <c:ext xmlns:c16="http://schemas.microsoft.com/office/drawing/2014/chart" uri="{C3380CC4-5D6E-409C-BE32-E72D297353CC}">
              <c16:uniqueId val="{00000008-7C15-43BA-BC49-4DF0B0D49576}"/>
            </c:ext>
          </c:extLst>
        </c:ser>
        <c:ser>
          <c:idx val="9"/>
          <c:order val="9"/>
          <c:tx>
            <c:v>1000</c:v>
          </c:tx>
          <c:cat>
            <c:numRef>
              <c:f>Parametric!$A$3:$A$11</c:f>
              <c:numCache>
                <c:formatCode>General</c:formatCode>
                <c:ptCount val="9"/>
                <c:pt idx="0">
                  <c:v>3000.00390625</c:v>
                </c:pt>
                <c:pt idx="1">
                  <c:v>4000</c:v>
                </c:pt>
                <c:pt idx="2">
                  <c:v>5000</c:v>
                </c:pt>
                <c:pt idx="3">
                  <c:v>6000</c:v>
                </c:pt>
                <c:pt idx="4">
                  <c:v>7000.0009765625</c:v>
                </c:pt>
                <c:pt idx="5">
                  <c:v>8000.0029296875</c:v>
                </c:pt>
                <c:pt idx="6">
                  <c:v>9000</c:v>
                </c:pt>
                <c:pt idx="7">
                  <c:v>9999.9951171875</c:v>
                </c:pt>
                <c:pt idx="8">
                  <c:v>11000</c:v>
                </c:pt>
              </c:numCache>
            </c:numRef>
          </c:cat>
          <c:val>
            <c:numRef>
              <c:f>Parametric!$C$84:$C$92</c:f>
              <c:numCache>
                <c:formatCode>General</c:formatCode>
                <c:ptCount val="9"/>
                <c:pt idx="0">
                  <c:v>16.127389907836914</c:v>
                </c:pt>
                <c:pt idx="1">
                  <c:v>21.500059127807617</c:v>
                </c:pt>
                <c:pt idx="2">
                  <c:v>25.036720275878906</c:v>
                </c:pt>
                <c:pt idx="3">
                  <c:v>25.498500823974609</c:v>
                </c:pt>
                <c:pt idx="4">
                  <c:v>25.526340484619141</c:v>
                </c:pt>
                <c:pt idx="5">
                  <c:v>30.325349807739258</c:v>
                </c:pt>
                <c:pt idx="6">
                  <c:v>34.624240875244141</c:v>
                </c:pt>
                <c:pt idx="7">
                  <c:v>33.048419952392578</c:v>
                </c:pt>
                <c:pt idx="8">
                  <c:v>28.206769943237305</c:v>
                </c:pt>
              </c:numCache>
            </c:numRef>
          </c:val>
          <c:extLst>
            <c:ext xmlns:c16="http://schemas.microsoft.com/office/drawing/2014/chart" uri="{C3380CC4-5D6E-409C-BE32-E72D297353CC}">
              <c16:uniqueId val="{00000009-7C15-43BA-BC49-4DF0B0D49576}"/>
            </c:ext>
          </c:extLst>
        </c:ser>
        <c:bandFmts>
          <c:bandFmt>
            <c:idx val="0"/>
            <c:spPr>
              <a:solidFill>
                <a:srgbClr val="0000FF"/>
              </a:solidFill>
            </c:spPr>
          </c:bandFmt>
          <c:bandFmt>
            <c:idx val="1"/>
            <c:spPr>
              <a:solidFill>
                <a:srgbClr val="0037FF"/>
              </a:solidFill>
            </c:spPr>
          </c:bandFmt>
          <c:bandFmt>
            <c:idx val="2"/>
            <c:spPr>
              <a:solidFill>
                <a:srgbClr val="006FFF"/>
              </a:solidFill>
            </c:spPr>
          </c:bandFmt>
          <c:bandFmt>
            <c:idx val="3"/>
            <c:spPr>
              <a:solidFill>
                <a:srgbClr val="00A7FF"/>
              </a:solidFill>
            </c:spPr>
          </c:bandFmt>
          <c:bandFmt>
            <c:idx val="4"/>
            <c:spPr>
              <a:solidFill>
                <a:srgbClr val="00DFFF"/>
              </a:solidFill>
            </c:spPr>
          </c:bandFmt>
          <c:bandFmt>
            <c:idx val="5"/>
            <c:spPr>
              <a:solidFill>
                <a:srgbClr val="00FFE8"/>
              </a:solidFill>
            </c:spPr>
          </c:bandFmt>
          <c:bandFmt>
            <c:idx val="6"/>
            <c:spPr>
              <a:solidFill>
                <a:srgbClr val="00FFB0"/>
              </a:solidFill>
            </c:spPr>
          </c:bandFmt>
          <c:bandFmt>
            <c:idx val="7"/>
            <c:spPr>
              <a:solidFill>
                <a:srgbClr val="00FF78"/>
              </a:solidFill>
            </c:spPr>
          </c:bandFmt>
          <c:bandFmt>
            <c:idx val="8"/>
            <c:spPr>
              <a:solidFill>
                <a:srgbClr val="00FF40"/>
              </a:solidFill>
            </c:spPr>
          </c:bandFmt>
          <c:bandFmt>
            <c:idx val="9"/>
            <c:spPr>
              <a:solidFill>
                <a:srgbClr val="00FF00"/>
              </a:solidFill>
            </c:spPr>
          </c:bandFmt>
          <c:bandFmt>
            <c:idx val="10"/>
            <c:spPr>
              <a:solidFill>
                <a:srgbClr val="37FF00"/>
              </a:solidFill>
            </c:spPr>
          </c:bandFmt>
          <c:bandFmt>
            <c:idx val="11"/>
            <c:spPr>
              <a:solidFill>
                <a:srgbClr val="6FFF00"/>
              </a:solidFill>
            </c:spPr>
          </c:bandFmt>
          <c:bandFmt>
            <c:idx val="12"/>
            <c:spPr>
              <a:solidFill>
                <a:srgbClr val="A7FF00"/>
              </a:solidFill>
            </c:spPr>
          </c:bandFmt>
          <c:bandFmt>
            <c:idx val="13"/>
            <c:spPr>
              <a:solidFill>
                <a:srgbClr val="DFFF00"/>
              </a:solidFill>
            </c:spPr>
          </c:bandFmt>
          <c:bandFmt>
            <c:idx val="14"/>
            <c:spPr>
              <a:solidFill>
                <a:srgbClr val="FFE800"/>
              </a:solidFill>
            </c:spPr>
          </c:bandFmt>
          <c:bandFmt>
            <c:idx val="15"/>
            <c:spPr>
              <a:solidFill>
                <a:srgbClr val="FFB000"/>
              </a:solidFill>
            </c:spPr>
          </c:bandFmt>
          <c:bandFmt>
            <c:idx val="16"/>
            <c:spPr>
              <a:solidFill>
                <a:srgbClr val="FF7800"/>
              </a:solidFill>
            </c:spPr>
          </c:bandFmt>
          <c:bandFmt>
            <c:idx val="17"/>
            <c:spPr>
              <a:solidFill>
                <a:srgbClr val="FF4000"/>
              </a:solidFill>
            </c:spPr>
          </c:bandFmt>
          <c:bandFmt>
            <c:idx val="18"/>
            <c:spPr>
              <a:solidFill>
                <a:srgbClr val="FF0000"/>
              </a:solidFill>
            </c:spPr>
          </c:bandFmt>
        </c:bandFmts>
        <c:axId val="1655473552"/>
        <c:axId val="1655468144"/>
        <c:axId val="1655545696"/>
      </c:surface3DChart>
      <c:catAx>
        <c:axId val="1655473552"/>
        <c:scaling>
          <c:orientation val="maxMin"/>
        </c:scaling>
        <c:delete val="0"/>
        <c:axPos val="b"/>
        <c:title>
          <c:tx>
            <c:rich>
              <a:bodyPr/>
              <a:lstStyle/>
              <a:p>
                <a:pPr>
                  <a:defRPr sz="900"/>
                </a:pPr>
                <a:r>
                  <a:rPr lang="en-US" sz="900"/>
                  <a:t>Engine speed [rpm]</a:t>
                </a:r>
              </a:p>
            </c:rich>
          </c:tx>
          <c:layout>
            <c:manualLayout>
              <c:xMode val="edge"/>
              <c:yMode val="edge"/>
              <c:x val="0.2054805168584696"/>
              <c:y val="0.77329629208559136"/>
            </c:manualLayout>
          </c:layout>
          <c:overlay val="0"/>
        </c:title>
        <c:numFmt formatCode="0" sourceLinked="0"/>
        <c:majorTickMark val="out"/>
        <c:minorTickMark val="none"/>
        <c:tickLblPos val="nextTo"/>
        <c:txPr>
          <a:bodyPr/>
          <a:lstStyle/>
          <a:p>
            <a:pPr>
              <a:defRPr sz="800"/>
            </a:pPr>
            <a:endParaRPr lang="en-US"/>
          </a:p>
        </c:txPr>
        <c:crossAx val="1655468144"/>
        <c:crossesAt val="15"/>
        <c:auto val="1"/>
        <c:lblAlgn val="ctr"/>
        <c:lblOffset val="100"/>
        <c:noMultiLvlLbl val="0"/>
      </c:catAx>
      <c:valAx>
        <c:axId val="1655468144"/>
        <c:scaling>
          <c:orientation val="minMax"/>
          <c:max val="40"/>
          <c:min val="15"/>
        </c:scaling>
        <c:delete val="0"/>
        <c:axPos val="r"/>
        <c:majorGridlines/>
        <c:title>
          <c:tx>
            <c:rich>
              <a:bodyPr/>
              <a:lstStyle/>
              <a:p>
                <a:pPr>
                  <a:defRPr sz="900"/>
                </a:pPr>
                <a:r>
                  <a:rPr lang="en-US" sz="900"/>
                  <a:t> Brake Power [hp]</a:t>
                </a:r>
              </a:p>
            </c:rich>
          </c:tx>
          <c:layout>
            <c:manualLayout>
              <c:xMode val="edge"/>
              <c:yMode val="edge"/>
              <c:x val="1.5099602934248604E-2"/>
              <c:y val="0.37217643890315677"/>
            </c:manualLayout>
          </c:layout>
          <c:overlay val="0"/>
        </c:title>
        <c:numFmt formatCode="0" sourceLinked="0"/>
        <c:majorTickMark val="none"/>
        <c:minorTickMark val="none"/>
        <c:tickLblPos val="high"/>
        <c:spPr>
          <a:ln/>
        </c:spPr>
        <c:txPr>
          <a:bodyPr rot="0"/>
          <a:lstStyle/>
          <a:p>
            <a:pPr>
              <a:defRPr sz="800"/>
            </a:pPr>
            <a:endParaRPr lang="en-US"/>
          </a:p>
        </c:txPr>
        <c:crossAx val="1655473552"/>
        <c:crosses val="autoZero"/>
        <c:crossBetween val="midCat"/>
        <c:majorUnit val="1.5"/>
      </c:valAx>
      <c:serAx>
        <c:axId val="1655545696"/>
        <c:scaling>
          <c:orientation val="maxMin"/>
        </c:scaling>
        <c:delete val="0"/>
        <c:axPos val="b"/>
        <c:title>
          <c:tx>
            <c:rich>
              <a:bodyPr/>
              <a:lstStyle/>
              <a:p>
                <a:pPr>
                  <a:defRPr sz="900"/>
                </a:pPr>
                <a:r>
                  <a:rPr lang="en-US" sz="900"/>
                  <a:t>Intake Runner Length [mm]</a:t>
                </a:r>
              </a:p>
            </c:rich>
          </c:tx>
          <c:layout>
            <c:manualLayout>
              <c:xMode val="edge"/>
              <c:yMode val="edge"/>
              <c:x val="0.70488188976377952"/>
              <c:y val="0.63254214186901525"/>
            </c:manualLayout>
          </c:layout>
          <c:overlay val="0"/>
        </c:title>
        <c:numFmt formatCode="0" sourceLinked="0"/>
        <c:majorTickMark val="out"/>
        <c:minorTickMark val="none"/>
        <c:tickLblPos val="nextTo"/>
        <c:txPr>
          <a:bodyPr/>
          <a:lstStyle/>
          <a:p>
            <a:pPr>
              <a:defRPr sz="800"/>
            </a:pPr>
            <a:endParaRPr lang="en-US"/>
          </a:p>
        </c:txPr>
        <c:crossAx val="1655468144"/>
        <c:crossesAt val="15"/>
      </c:serAx>
      <c:spPr>
        <a:noFill/>
      </c:spPr>
    </c:plotArea>
    <c:legend>
      <c:legendPos val="r"/>
      <c:layout>
        <c:manualLayout>
          <c:xMode val="edge"/>
          <c:yMode val="edge"/>
          <c:x val="0.83313278147923819"/>
          <c:y val="6.1146238107592579E-2"/>
          <c:w val="0.14294367050272561"/>
          <c:h val="0.90162400412778643"/>
        </c:manualLayout>
      </c:layout>
      <c:overlay val="0"/>
      <c:txPr>
        <a:bodyPr/>
        <a:lstStyle/>
        <a:p>
          <a:pPr rtl="0">
            <a:defRPr sz="800"/>
          </a:pPr>
          <a:endParaRPr lang="en-US"/>
        </a:p>
      </c:txPr>
    </c:legend>
    <c:plotVisOnly val="1"/>
    <c:dispBlanksAs val="gap"/>
    <c:showDLblsOverMax val="0"/>
  </c:chart>
  <c:spPr>
    <a:ln>
      <a:noFill/>
    </a:ln>
  </c:spPr>
  <c:txPr>
    <a:bodyPr/>
    <a:lstStyle/>
    <a:p>
      <a:pPr>
        <a:defRPr sz="7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a:pPr>
            <a:r>
              <a:rPr lang="en-US" sz="1000" dirty="0"/>
              <a:t>Intake Runner Length Parametric Study</a:t>
            </a:r>
          </a:p>
        </c:rich>
      </c:tx>
      <c:layout>
        <c:manualLayout>
          <c:xMode val="edge"/>
          <c:yMode val="edge"/>
          <c:x val="9.461706709738206E-2"/>
          <c:y val="3.5210238879771094E-2"/>
        </c:manualLayout>
      </c:layout>
      <c:overlay val="0"/>
    </c:title>
    <c:autoTitleDeleted val="0"/>
    <c:view3D>
      <c:rotX val="15"/>
      <c:rotY val="20"/>
      <c:rAngAx val="0"/>
    </c:view3D>
    <c:floor>
      <c:thickness val="0"/>
      <c:spPr>
        <a:noFill/>
      </c:spPr>
    </c:floor>
    <c:sideWall>
      <c:thickness val="0"/>
      <c:spPr>
        <a:noFill/>
      </c:spPr>
    </c:sideWall>
    <c:backWall>
      <c:thickness val="0"/>
      <c:spPr>
        <a:noFill/>
      </c:spPr>
    </c:backWall>
    <c:plotArea>
      <c:layout>
        <c:manualLayout>
          <c:layoutTarget val="inner"/>
          <c:xMode val="edge"/>
          <c:yMode val="edge"/>
          <c:x val="0.12860757789891647"/>
          <c:y val="9.8522722745483293E-2"/>
          <c:w val="0.61028635843596468"/>
          <c:h val="0.57845272183254492"/>
        </c:manualLayout>
      </c:layout>
      <c:surface3DChart>
        <c:wireframe val="0"/>
        <c:ser>
          <c:idx val="0"/>
          <c:order val="0"/>
          <c:tx>
            <c:v>100</c:v>
          </c:tx>
          <c:cat>
            <c:numRef>
              <c:f>Parametric!$A$3:$A$11</c:f>
              <c:numCache>
                <c:formatCode>General</c:formatCode>
                <c:ptCount val="9"/>
                <c:pt idx="0">
                  <c:v>3000.00390625</c:v>
                </c:pt>
                <c:pt idx="1">
                  <c:v>4000</c:v>
                </c:pt>
                <c:pt idx="2">
                  <c:v>5000</c:v>
                </c:pt>
                <c:pt idx="3">
                  <c:v>6000</c:v>
                </c:pt>
                <c:pt idx="4">
                  <c:v>7000.0009765625</c:v>
                </c:pt>
                <c:pt idx="5">
                  <c:v>8000.0029296875</c:v>
                </c:pt>
                <c:pt idx="6">
                  <c:v>9000</c:v>
                </c:pt>
                <c:pt idx="7">
                  <c:v>9999.9951171875</c:v>
                </c:pt>
                <c:pt idx="8">
                  <c:v>11000</c:v>
                </c:pt>
              </c:numCache>
            </c:numRef>
          </c:cat>
          <c:val>
            <c:numRef>
              <c:f>Parametric!$C$3:$C$11</c:f>
              <c:numCache>
                <c:formatCode>General</c:formatCode>
                <c:ptCount val="9"/>
                <c:pt idx="0">
                  <c:v>15.322019577026367</c:v>
                </c:pt>
                <c:pt idx="1">
                  <c:v>18.875320434570313</c:v>
                </c:pt>
                <c:pt idx="2">
                  <c:v>23.946109771728516</c:v>
                </c:pt>
                <c:pt idx="3">
                  <c:v>26.710580825805664</c:v>
                </c:pt>
                <c:pt idx="4">
                  <c:v>27.132780075073242</c:v>
                </c:pt>
                <c:pt idx="5">
                  <c:v>28.873180389404297</c:v>
                </c:pt>
                <c:pt idx="6">
                  <c:v>32.035968780517578</c:v>
                </c:pt>
                <c:pt idx="7">
                  <c:v>34.87908935546875</c:v>
                </c:pt>
                <c:pt idx="8">
                  <c:v>35.917560577392578</c:v>
                </c:pt>
              </c:numCache>
            </c:numRef>
          </c:val>
          <c:extLst>
            <c:ext xmlns:c16="http://schemas.microsoft.com/office/drawing/2014/chart" uri="{C3380CC4-5D6E-409C-BE32-E72D297353CC}">
              <c16:uniqueId val="{00000000-7C15-43BA-BC49-4DF0B0D49576}"/>
            </c:ext>
          </c:extLst>
        </c:ser>
        <c:ser>
          <c:idx val="1"/>
          <c:order val="1"/>
          <c:tx>
            <c:v>200</c:v>
          </c:tx>
          <c:cat>
            <c:numRef>
              <c:f>Parametric!$A$3:$A$11</c:f>
              <c:numCache>
                <c:formatCode>General</c:formatCode>
                <c:ptCount val="9"/>
                <c:pt idx="0">
                  <c:v>3000.00390625</c:v>
                </c:pt>
                <c:pt idx="1">
                  <c:v>4000</c:v>
                </c:pt>
                <c:pt idx="2">
                  <c:v>5000</c:v>
                </c:pt>
                <c:pt idx="3">
                  <c:v>6000</c:v>
                </c:pt>
                <c:pt idx="4">
                  <c:v>7000.0009765625</c:v>
                </c:pt>
                <c:pt idx="5">
                  <c:v>8000.0029296875</c:v>
                </c:pt>
                <c:pt idx="6">
                  <c:v>9000</c:v>
                </c:pt>
                <c:pt idx="7">
                  <c:v>9999.9951171875</c:v>
                </c:pt>
                <c:pt idx="8">
                  <c:v>11000</c:v>
                </c:pt>
              </c:numCache>
            </c:numRef>
          </c:cat>
          <c:val>
            <c:numRef>
              <c:f>Parametric!$C$12:$C$20</c:f>
              <c:numCache>
                <c:formatCode>General</c:formatCode>
                <c:ptCount val="9"/>
                <c:pt idx="0">
                  <c:v>15.440360069274902</c:v>
                </c:pt>
                <c:pt idx="1">
                  <c:v>19.799440383911133</c:v>
                </c:pt>
                <c:pt idx="2">
                  <c:v>24.411020278930664</c:v>
                </c:pt>
                <c:pt idx="3">
                  <c:v>27.480550765991211</c:v>
                </c:pt>
                <c:pt idx="4">
                  <c:v>27.498559951782227</c:v>
                </c:pt>
                <c:pt idx="5">
                  <c:v>30.281160354614258</c:v>
                </c:pt>
                <c:pt idx="6">
                  <c:v>34.413089752197266</c:v>
                </c:pt>
                <c:pt idx="7">
                  <c:v>35.430419921875</c:v>
                </c:pt>
                <c:pt idx="8">
                  <c:v>35.568809509277344</c:v>
                </c:pt>
              </c:numCache>
            </c:numRef>
          </c:val>
          <c:extLst>
            <c:ext xmlns:c16="http://schemas.microsoft.com/office/drawing/2014/chart" uri="{C3380CC4-5D6E-409C-BE32-E72D297353CC}">
              <c16:uniqueId val="{00000001-7C15-43BA-BC49-4DF0B0D49576}"/>
            </c:ext>
          </c:extLst>
        </c:ser>
        <c:ser>
          <c:idx val="2"/>
          <c:order val="2"/>
          <c:tx>
            <c:v>300</c:v>
          </c:tx>
          <c:cat>
            <c:numRef>
              <c:f>Parametric!$A$3:$A$11</c:f>
              <c:numCache>
                <c:formatCode>General</c:formatCode>
                <c:ptCount val="9"/>
                <c:pt idx="0">
                  <c:v>3000.00390625</c:v>
                </c:pt>
                <c:pt idx="1">
                  <c:v>4000</c:v>
                </c:pt>
                <c:pt idx="2">
                  <c:v>5000</c:v>
                </c:pt>
                <c:pt idx="3">
                  <c:v>6000</c:v>
                </c:pt>
                <c:pt idx="4">
                  <c:v>7000.0009765625</c:v>
                </c:pt>
                <c:pt idx="5">
                  <c:v>8000.0029296875</c:v>
                </c:pt>
                <c:pt idx="6">
                  <c:v>9000</c:v>
                </c:pt>
                <c:pt idx="7">
                  <c:v>9999.9951171875</c:v>
                </c:pt>
                <c:pt idx="8">
                  <c:v>11000</c:v>
                </c:pt>
              </c:numCache>
            </c:numRef>
          </c:cat>
          <c:val>
            <c:numRef>
              <c:f>Parametric!$C$21:$C$29</c:f>
              <c:numCache>
                <c:formatCode>General</c:formatCode>
                <c:ptCount val="9"/>
                <c:pt idx="0">
                  <c:v>15.609479904174805</c:v>
                </c:pt>
                <c:pt idx="1">
                  <c:v>19.677619934082031</c:v>
                </c:pt>
                <c:pt idx="2">
                  <c:v>25.169960021972656</c:v>
                </c:pt>
                <c:pt idx="3">
                  <c:v>28.692279815673828</c:v>
                </c:pt>
                <c:pt idx="4">
                  <c:v>30.493349075317383</c:v>
                </c:pt>
                <c:pt idx="5">
                  <c:v>30.715539932250977</c:v>
                </c:pt>
                <c:pt idx="6">
                  <c:v>34.156391143798828</c:v>
                </c:pt>
                <c:pt idx="7">
                  <c:v>33.244091033935547</c:v>
                </c:pt>
                <c:pt idx="8">
                  <c:v>32.348651885986328</c:v>
                </c:pt>
              </c:numCache>
            </c:numRef>
          </c:val>
          <c:extLst>
            <c:ext xmlns:c16="http://schemas.microsoft.com/office/drawing/2014/chart" uri="{C3380CC4-5D6E-409C-BE32-E72D297353CC}">
              <c16:uniqueId val="{00000002-7C15-43BA-BC49-4DF0B0D49576}"/>
            </c:ext>
          </c:extLst>
        </c:ser>
        <c:ser>
          <c:idx val="3"/>
          <c:order val="3"/>
          <c:tx>
            <c:v>400</c:v>
          </c:tx>
          <c:cat>
            <c:numRef>
              <c:f>Parametric!$A$3:$A$11</c:f>
              <c:numCache>
                <c:formatCode>General</c:formatCode>
                <c:ptCount val="9"/>
                <c:pt idx="0">
                  <c:v>3000.00390625</c:v>
                </c:pt>
                <c:pt idx="1">
                  <c:v>4000</c:v>
                </c:pt>
                <c:pt idx="2">
                  <c:v>5000</c:v>
                </c:pt>
                <c:pt idx="3">
                  <c:v>6000</c:v>
                </c:pt>
                <c:pt idx="4">
                  <c:v>7000.0009765625</c:v>
                </c:pt>
                <c:pt idx="5">
                  <c:v>8000.0029296875</c:v>
                </c:pt>
                <c:pt idx="6">
                  <c:v>9000</c:v>
                </c:pt>
                <c:pt idx="7">
                  <c:v>9999.9951171875</c:v>
                </c:pt>
                <c:pt idx="8">
                  <c:v>11000</c:v>
                </c:pt>
              </c:numCache>
            </c:numRef>
          </c:cat>
          <c:val>
            <c:numRef>
              <c:f>Parametric!$C$30:$C$38</c:f>
              <c:numCache>
                <c:formatCode>General</c:formatCode>
                <c:ptCount val="9"/>
                <c:pt idx="0">
                  <c:v>15.803910255432129</c:v>
                </c:pt>
                <c:pt idx="1">
                  <c:v>20.12748908996582</c:v>
                </c:pt>
                <c:pt idx="2">
                  <c:v>25.961460113525391</c:v>
                </c:pt>
                <c:pt idx="3">
                  <c:v>29.463289260864258</c:v>
                </c:pt>
                <c:pt idx="4">
                  <c:v>27.518749237060547</c:v>
                </c:pt>
                <c:pt idx="5">
                  <c:v>31.536449432373047</c:v>
                </c:pt>
                <c:pt idx="6">
                  <c:v>32.811481475830078</c:v>
                </c:pt>
                <c:pt idx="7">
                  <c:v>35.040000915527344</c:v>
                </c:pt>
                <c:pt idx="8">
                  <c:v>31.401189804077148</c:v>
                </c:pt>
              </c:numCache>
            </c:numRef>
          </c:val>
          <c:extLst>
            <c:ext xmlns:c16="http://schemas.microsoft.com/office/drawing/2014/chart" uri="{C3380CC4-5D6E-409C-BE32-E72D297353CC}">
              <c16:uniqueId val="{00000003-7C15-43BA-BC49-4DF0B0D49576}"/>
            </c:ext>
          </c:extLst>
        </c:ser>
        <c:ser>
          <c:idx val="4"/>
          <c:order val="4"/>
          <c:tx>
            <c:v>500</c:v>
          </c:tx>
          <c:cat>
            <c:numRef>
              <c:f>Parametric!$A$3:$A$11</c:f>
              <c:numCache>
                <c:formatCode>General</c:formatCode>
                <c:ptCount val="9"/>
                <c:pt idx="0">
                  <c:v>3000.00390625</c:v>
                </c:pt>
                <c:pt idx="1">
                  <c:v>4000</c:v>
                </c:pt>
                <c:pt idx="2">
                  <c:v>5000</c:v>
                </c:pt>
                <c:pt idx="3">
                  <c:v>6000</c:v>
                </c:pt>
                <c:pt idx="4">
                  <c:v>7000.0009765625</c:v>
                </c:pt>
                <c:pt idx="5">
                  <c:v>8000.0029296875</c:v>
                </c:pt>
                <c:pt idx="6">
                  <c:v>9000</c:v>
                </c:pt>
                <c:pt idx="7">
                  <c:v>9999.9951171875</c:v>
                </c:pt>
                <c:pt idx="8">
                  <c:v>11000</c:v>
                </c:pt>
              </c:numCache>
            </c:numRef>
          </c:cat>
          <c:val>
            <c:numRef>
              <c:f>Parametric!$C$39:$C$47</c:f>
              <c:numCache>
                <c:formatCode>General</c:formatCode>
                <c:ptCount val="9"/>
                <c:pt idx="0">
                  <c:v>15.632590293884277</c:v>
                </c:pt>
                <c:pt idx="1">
                  <c:v>21.663110733032227</c:v>
                </c:pt>
                <c:pt idx="2">
                  <c:v>27.750970840454102</c:v>
                </c:pt>
                <c:pt idx="3">
                  <c:v>28.125650405883789</c:v>
                </c:pt>
                <c:pt idx="4">
                  <c:v>28.160200119018555</c:v>
                </c:pt>
                <c:pt idx="5">
                  <c:v>29.77345085144043</c:v>
                </c:pt>
                <c:pt idx="6">
                  <c:v>33.672721862792969</c:v>
                </c:pt>
                <c:pt idx="7">
                  <c:v>29.036760330200195</c:v>
                </c:pt>
                <c:pt idx="8">
                  <c:v>23.327920913696289</c:v>
                </c:pt>
              </c:numCache>
            </c:numRef>
          </c:val>
          <c:extLst>
            <c:ext xmlns:c16="http://schemas.microsoft.com/office/drawing/2014/chart" uri="{C3380CC4-5D6E-409C-BE32-E72D297353CC}">
              <c16:uniqueId val="{00000004-7C15-43BA-BC49-4DF0B0D49576}"/>
            </c:ext>
          </c:extLst>
        </c:ser>
        <c:ser>
          <c:idx val="5"/>
          <c:order val="5"/>
          <c:tx>
            <c:v>600</c:v>
          </c:tx>
          <c:cat>
            <c:numRef>
              <c:f>Parametric!$A$3:$A$11</c:f>
              <c:numCache>
                <c:formatCode>General</c:formatCode>
                <c:ptCount val="9"/>
                <c:pt idx="0">
                  <c:v>3000.00390625</c:v>
                </c:pt>
                <c:pt idx="1">
                  <c:v>4000</c:v>
                </c:pt>
                <c:pt idx="2">
                  <c:v>5000</c:v>
                </c:pt>
                <c:pt idx="3">
                  <c:v>6000</c:v>
                </c:pt>
                <c:pt idx="4">
                  <c:v>7000.0009765625</c:v>
                </c:pt>
                <c:pt idx="5">
                  <c:v>8000.0029296875</c:v>
                </c:pt>
                <c:pt idx="6">
                  <c:v>9000</c:v>
                </c:pt>
                <c:pt idx="7">
                  <c:v>9999.9951171875</c:v>
                </c:pt>
                <c:pt idx="8">
                  <c:v>11000</c:v>
                </c:pt>
              </c:numCache>
            </c:numRef>
          </c:cat>
          <c:val>
            <c:numRef>
              <c:f>Parametric!$C$48:$C$56</c:f>
              <c:numCache>
                <c:formatCode>General</c:formatCode>
                <c:ptCount val="9"/>
                <c:pt idx="0">
                  <c:v>15.605489730834961</c:v>
                </c:pt>
                <c:pt idx="1">
                  <c:v>20.721479415893555</c:v>
                </c:pt>
                <c:pt idx="2">
                  <c:v>26.892580032348633</c:v>
                </c:pt>
                <c:pt idx="3">
                  <c:v>29.035259246826172</c:v>
                </c:pt>
                <c:pt idx="4">
                  <c:v>27.938180923461914</c:v>
                </c:pt>
                <c:pt idx="5">
                  <c:v>30.512720108032227</c:v>
                </c:pt>
                <c:pt idx="6">
                  <c:v>28.487030029296875</c:v>
                </c:pt>
                <c:pt idx="7">
                  <c:v>25.399290084838867</c:v>
                </c:pt>
                <c:pt idx="8">
                  <c:v>29.408660888671875</c:v>
                </c:pt>
              </c:numCache>
            </c:numRef>
          </c:val>
          <c:extLst>
            <c:ext xmlns:c16="http://schemas.microsoft.com/office/drawing/2014/chart" uri="{C3380CC4-5D6E-409C-BE32-E72D297353CC}">
              <c16:uniqueId val="{00000005-7C15-43BA-BC49-4DF0B0D49576}"/>
            </c:ext>
          </c:extLst>
        </c:ser>
        <c:ser>
          <c:idx val="6"/>
          <c:order val="6"/>
          <c:tx>
            <c:v>700</c:v>
          </c:tx>
          <c:cat>
            <c:numRef>
              <c:f>Parametric!$A$3:$A$11</c:f>
              <c:numCache>
                <c:formatCode>General</c:formatCode>
                <c:ptCount val="9"/>
                <c:pt idx="0">
                  <c:v>3000.00390625</c:v>
                </c:pt>
                <c:pt idx="1">
                  <c:v>4000</c:v>
                </c:pt>
                <c:pt idx="2">
                  <c:v>5000</c:v>
                </c:pt>
                <c:pt idx="3">
                  <c:v>6000</c:v>
                </c:pt>
                <c:pt idx="4">
                  <c:v>7000.0009765625</c:v>
                </c:pt>
                <c:pt idx="5">
                  <c:v>8000.0029296875</c:v>
                </c:pt>
                <c:pt idx="6">
                  <c:v>9000</c:v>
                </c:pt>
                <c:pt idx="7">
                  <c:v>9999.9951171875</c:v>
                </c:pt>
                <c:pt idx="8">
                  <c:v>11000</c:v>
                </c:pt>
              </c:numCache>
            </c:numRef>
          </c:cat>
          <c:val>
            <c:numRef>
              <c:f>Parametric!$C$57:$C$65</c:f>
              <c:numCache>
                <c:formatCode>General</c:formatCode>
                <c:ptCount val="9"/>
                <c:pt idx="0">
                  <c:v>15.487270355224609</c:v>
                </c:pt>
                <c:pt idx="1">
                  <c:v>22.033170700073242</c:v>
                </c:pt>
                <c:pt idx="2">
                  <c:v>26.527990341186523</c:v>
                </c:pt>
                <c:pt idx="3">
                  <c:v>26.198890686035156</c:v>
                </c:pt>
                <c:pt idx="4">
                  <c:v>27.889139175415039</c:v>
                </c:pt>
                <c:pt idx="5">
                  <c:v>27.907150268554688</c:v>
                </c:pt>
                <c:pt idx="6">
                  <c:v>26.491920471191406</c:v>
                </c:pt>
                <c:pt idx="7">
                  <c:v>30.166070938110352</c:v>
                </c:pt>
                <c:pt idx="8">
                  <c:v>34.566291809082031</c:v>
                </c:pt>
              </c:numCache>
            </c:numRef>
          </c:val>
          <c:extLst>
            <c:ext xmlns:c16="http://schemas.microsoft.com/office/drawing/2014/chart" uri="{C3380CC4-5D6E-409C-BE32-E72D297353CC}">
              <c16:uniqueId val="{00000006-7C15-43BA-BC49-4DF0B0D49576}"/>
            </c:ext>
          </c:extLst>
        </c:ser>
        <c:ser>
          <c:idx val="7"/>
          <c:order val="7"/>
          <c:tx>
            <c:v>800</c:v>
          </c:tx>
          <c:cat>
            <c:numRef>
              <c:f>Parametric!$A$3:$A$11</c:f>
              <c:numCache>
                <c:formatCode>General</c:formatCode>
                <c:ptCount val="9"/>
                <c:pt idx="0">
                  <c:v>3000.00390625</c:v>
                </c:pt>
                <c:pt idx="1">
                  <c:v>4000</c:v>
                </c:pt>
                <c:pt idx="2">
                  <c:v>5000</c:v>
                </c:pt>
                <c:pt idx="3">
                  <c:v>6000</c:v>
                </c:pt>
                <c:pt idx="4">
                  <c:v>7000.0009765625</c:v>
                </c:pt>
                <c:pt idx="5">
                  <c:v>8000.0029296875</c:v>
                </c:pt>
                <c:pt idx="6">
                  <c:v>9000</c:v>
                </c:pt>
                <c:pt idx="7">
                  <c:v>9999.9951171875</c:v>
                </c:pt>
                <c:pt idx="8">
                  <c:v>11000</c:v>
                </c:pt>
              </c:numCache>
            </c:numRef>
          </c:cat>
          <c:val>
            <c:numRef>
              <c:f>Parametric!$C$66:$C$74</c:f>
              <c:numCache>
                <c:formatCode>General</c:formatCode>
                <c:ptCount val="9"/>
                <c:pt idx="0">
                  <c:v>15.811360359191895</c:v>
                </c:pt>
                <c:pt idx="1">
                  <c:v>21.741460800170898</c:v>
                </c:pt>
                <c:pt idx="2">
                  <c:v>28.289970397949219</c:v>
                </c:pt>
                <c:pt idx="3">
                  <c:v>24.478370666503906</c:v>
                </c:pt>
                <c:pt idx="4">
                  <c:v>27.091419219970703</c:v>
                </c:pt>
                <c:pt idx="5">
                  <c:v>26.031150817871094</c:v>
                </c:pt>
                <c:pt idx="6">
                  <c:v>29.254440307617188</c:v>
                </c:pt>
                <c:pt idx="7">
                  <c:v>34.898288726806641</c:v>
                </c:pt>
                <c:pt idx="8">
                  <c:v>34.573539733886719</c:v>
                </c:pt>
              </c:numCache>
            </c:numRef>
          </c:val>
          <c:extLst>
            <c:ext xmlns:c16="http://schemas.microsoft.com/office/drawing/2014/chart" uri="{C3380CC4-5D6E-409C-BE32-E72D297353CC}">
              <c16:uniqueId val="{00000007-7C15-43BA-BC49-4DF0B0D49576}"/>
            </c:ext>
          </c:extLst>
        </c:ser>
        <c:ser>
          <c:idx val="8"/>
          <c:order val="8"/>
          <c:tx>
            <c:v>900</c:v>
          </c:tx>
          <c:cat>
            <c:numRef>
              <c:f>Parametric!$A$3:$A$11</c:f>
              <c:numCache>
                <c:formatCode>General</c:formatCode>
                <c:ptCount val="9"/>
                <c:pt idx="0">
                  <c:v>3000.00390625</c:v>
                </c:pt>
                <c:pt idx="1">
                  <c:v>4000</c:v>
                </c:pt>
                <c:pt idx="2">
                  <c:v>5000</c:v>
                </c:pt>
                <c:pt idx="3">
                  <c:v>6000</c:v>
                </c:pt>
                <c:pt idx="4">
                  <c:v>7000.0009765625</c:v>
                </c:pt>
                <c:pt idx="5">
                  <c:v>8000.0029296875</c:v>
                </c:pt>
                <c:pt idx="6">
                  <c:v>9000</c:v>
                </c:pt>
                <c:pt idx="7">
                  <c:v>9999.9951171875</c:v>
                </c:pt>
                <c:pt idx="8">
                  <c:v>11000</c:v>
                </c:pt>
              </c:numCache>
            </c:numRef>
          </c:cat>
          <c:val>
            <c:numRef>
              <c:f>Parametric!$C$75:$C$83</c:f>
              <c:numCache>
                <c:formatCode>General</c:formatCode>
                <c:ptCount val="9"/>
                <c:pt idx="0">
                  <c:v>15.637639999389648</c:v>
                </c:pt>
                <c:pt idx="1">
                  <c:v>21.116130828857422</c:v>
                </c:pt>
                <c:pt idx="2">
                  <c:v>26.38755989074707</c:v>
                </c:pt>
                <c:pt idx="3">
                  <c:v>24.768930435180664</c:v>
                </c:pt>
                <c:pt idx="4">
                  <c:v>25.379709243774414</c:v>
                </c:pt>
                <c:pt idx="5">
                  <c:v>26.697469711303711</c:v>
                </c:pt>
                <c:pt idx="6">
                  <c:v>33.636768341064453</c:v>
                </c:pt>
                <c:pt idx="7">
                  <c:v>35.285308837890625</c:v>
                </c:pt>
                <c:pt idx="8">
                  <c:v>30.876840591430664</c:v>
                </c:pt>
              </c:numCache>
            </c:numRef>
          </c:val>
          <c:extLst>
            <c:ext xmlns:c16="http://schemas.microsoft.com/office/drawing/2014/chart" uri="{C3380CC4-5D6E-409C-BE32-E72D297353CC}">
              <c16:uniqueId val="{00000008-7C15-43BA-BC49-4DF0B0D49576}"/>
            </c:ext>
          </c:extLst>
        </c:ser>
        <c:ser>
          <c:idx val="9"/>
          <c:order val="9"/>
          <c:tx>
            <c:v>1000</c:v>
          </c:tx>
          <c:cat>
            <c:numRef>
              <c:f>Parametric!$A$3:$A$11</c:f>
              <c:numCache>
                <c:formatCode>General</c:formatCode>
                <c:ptCount val="9"/>
                <c:pt idx="0">
                  <c:v>3000.00390625</c:v>
                </c:pt>
                <c:pt idx="1">
                  <c:v>4000</c:v>
                </c:pt>
                <c:pt idx="2">
                  <c:v>5000</c:v>
                </c:pt>
                <c:pt idx="3">
                  <c:v>6000</c:v>
                </c:pt>
                <c:pt idx="4">
                  <c:v>7000.0009765625</c:v>
                </c:pt>
                <c:pt idx="5">
                  <c:v>8000.0029296875</c:v>
                </c:pt>
                <c:pt idx="6">
                  <c:v>9000</c:v>
                </c:pt>
                <c:pt idx="7">
                  <c:v>9999.9951171875</c:v>
                </c:pt>
                <c:pt idx="8">
                  <c:v>11000</c:v>
                </c:pt>
              </c:numCache>
            </c:numRef>
          </c:cat>
          <c:val>
            <c:numRef>
              <c:f>Parametric!$C$84:$C$92</c:f>
              <c:numCache>
                <c:formatCode>General</c:formatCode>
                <c:ptCount val="9"/>
                <c:pt idx="0">
                  <c:v>16.127389907836914</c:v>
                </c:pt>
                <c:pt idx="1">
                  <c:v>21.500059127807617</c:v>
                </c:pt>
                <c:pt idx="2">
                  <c:v>25.036720275878906</c:v>
                </c:pt>
                <c:pt idx="3">
                  <c:v>25.498500823974609</c:v>
                </c:pt>
                <c:pt idx="4">
                  <c:v>25.526340484619141</c:v>
                </c:pt>
                <c:pt idx="5">
                  <c:v>30.325349807739258</c:v>
                </c:pt>
                <c:pt idx="6">
                  <c:v>34.624240875244141</c:v>
                </c:pt>
                <c:pt idx="7">
                  <c:v>33.048419952392578</c:v>
                </c:pt>
                <c:pt idx="8">
                  <c:v>28.206769943237305</c:v>
                </c:pt>
              </c:numCache>
            </c:numRef>
          </c:val>
          <c:extLst>
            <c:ext xmlns:c16="http://schemas.microsoft.com/office/drawing/2014/chart" uri="{C3380CC4-5D6E-409C-BE32-E72D297353CC}">
              <c16:uniqueId val="{00000009-7C15-43BA-BC49-4DF0B0D49576}"/>
            </c:ext>
          </c:extLst>
        </c:ser>
        <c:bandFmts>
          <c:bandFmt>
            <c:idx val="0"/>
            <c:spPr>
              <a:solidFill>
                <a:srgbClr val="0000FF"/>
              </a:solidFill>
            </c:spPr>
          </c:bandFmt>
          <c:bandFmt>
            <c:idx val="1"/>
            <c:spPr>
              <a:solidFill>
                <a:srgbClr val="0037FF"/>
              </a:solidFill>
            </c:spPr>
          </c:bandFmt>
          <c:bandFmt>
            <c:idx val="2"/>
            <c:spPr>
              <a:solidFill>
                <a:srgbClr val="006FFF"/>
              </a:solidFill>
            </c:spPr>
          </c:bandFmt>
          <c:bandFmt>
            <c:idx val="3"/>
            <c:spPr>
              <a:solidFill>
                <a:srgbClr val="00A7FF"/>
              </a:solidFill>
            </c:spPr>
          </c:bandFmt>
          <c:bandFmt>
            <c:idx val="4"/>
            <c:spPr>
              <a:solidFill>
                <a:srgbClr val="00DFFF"/>
              </a:solidFill>
            </c:spPr>
          </c:bandFmt>
          <c:bandFmt>
            <c:idx val="5"/>
            <c:spPr>
              <a:solidFill>
                <a:srgbClr val="00FFE8"/>
              </a:solidFill>
            </c:spPr>
          </c:bandFmt>
          <c:bandFmt>
            <c:idx val="6"/>
            <c:spPr>
              <a:solidFill>
                <a:srgbClr val="00FFB0"/>
              </a:solidFill>
            </c:spPr>
          </c:bandFmt>
          <c:bandFmt>
            <c:idx val="7"/>
            <c:spPr>
              <a:solidFill>
                <a:srgbClr val="00FF78"/>
              </a:solidFill>
            </c:spPr>
          </c:bandFmt>
          <c:bandFmt>
            <c:idx val="8"/>
            <c:spPr>
              <a:solidFill>
                <a:srgbClr val="00FF40"/>
              </a:solidFill>
            </c:spPr>
          </c:bandFmt>
          <c:bandFmt>
            <c:idx val="9"/>
            <c:spPr>
              <a:solidFill>
                <a:srgbClr val="00FF00"/>
              </a:solidFill>
            </c:spPr>
          </c:bandFmt>
          <c:bandFmt>
            <c:idx val="10"/>
            <c:spPr>
              <a:solidFill>
                <a:srgbClr val="37FF00"/>
              </a:solidFill>
            </c:spPr>
          </c:bandFmt>
          <c:bandFmt>
            <c:idx val="11"/>
            <c:spPr>
              <a:solidFill>
                <a:srgbClr val="6FFF00"/>
              </a:solidFill>
            </c:spPr>
          </c:bandFmt>
          <c:bandFmt>
            <c:idx val="12"/>
            <c:spPr>
              <a:solidFill>
                <a:srgbClr val="A7FF00"/>
              </a:solidFill>
            </c:spPr>
          </c:bandFmt>
          <c:bandFmt>
            <c:idx val="13"/>
            <c:spPr>
              <a:solidFill>
                <a:srgbClr val="DFFF00"/>
              </a:solidFill>
            </c:spPr>
          </c:bandFmt>
          <c:bandFmt>
            <c:idx val="14"/>
            <c:spPr>
              <a:solidFill>
                <a:srgbClr val="FFE800"/>
              </a:solidFill>
            </c:spPr>
          </c:bandFmt>
          <c:bandFmt>
            <c:idx val="15"/>
            <c:spPr>
              <a:solidFill>
                <a:srgbClr val="FFB000"/>
              </a:solidFill>
            </c:spPr>
          </c:bandFmt>
          <c:bandFmt>
            <c:idx val="16"/>
            <c:spPr>
              <a:solidFill>
                <a:srgbClr val="FF7800"/>
              </a:solidFill>
            </c:spPr>
          </c:bandFmt>
          <c:bandFmt>
            <c:idx val="17"/>
            <c:spPr>
              <a:solidFill>
                <a:srgbClr val="FF4000"/>
              </a:solidFill>
            </c:spPr>
          </c:bandFmt>
          <c:bandFmt>
            <c:idx val="18"/>
            <c:spPr>
              <a:solidFill>
                <a:srgbClr val="FF0000"/>
              </a:solidFill>
            </c:spPr>
          </c:bandFmt>
        </c:bandFmts>
        <c:axId val="1655473552"/>
        <c:axId val="1655468144"/>
        <c:axId val="1655545696"/>
      </c:surface3DChart>
      <c:catAx>
        <c:axId val="1655473552"/>
        <c:scaling>
          <c:orientation val="maxMin"/>
        </c:scaling>
        <c:delete val="0"/>
        <c:axPos val="b"/>
        <c:title>
          <c:tx>
            <c:rich>
              <a:bodyPr/>
              <a:lstStyle/>
              <a:p>
                <a:pPr>
                  <a:defRPr sz="900"/>
                </a:pPr>
                <a:r>
                  <a:rPr lang="en-US" sz="900"/>
                  <a:t>Engine speed [rpm]</a:t>
                </a:r>
              </a:p>
            </c:rich>
          </c:tx>
          <c:layout>
            <c:manualLayout>
              <c:xMode val="edge"/>
              <c:yMode val="edge"/>
              <c:x val="0.2054805168584696"/>
              <c:y val="0.77329629208559136"/>
            </c:manualLayout>
          </c:layout>
          <c:overlay val="0"/>
        </c:title>
        <c:numFmt formatCode="0" sourceLinked="0"/>
        <c:majorTickMark val="out"/>
        <c:minorTickMark val="none"/>
        <c:tickLblPos val="nextTo"/>
        <c:txPr>
          <a:bodyPr/>
          <a:lstStyle/>
          <a:p>
            <a:pPr>
              <a:defRPr sz="800"/>
            </a:pPr>
            <a:endParaRPr lang="en-US"/>
          </a:p>
        </c:txPr>
        <c:crossAx val="1655468144"/>
        <c:crossesAt val="15"/>
        <c:auto val="1"/>
        <c:lblAlgn val="ctr"/>
        <c:lblOffset val="100"/>
        <c:noMultiLvlLbl val="0"/>
      </c:catAx>
      <c:valAx>
        <c:axId val="1655468144"/>
        <c:scaling>
          <c:orientation val="minMax"/>
          <c:max val="40"/>
          <c:min val="15"/>
        </c:scaling>
        <c:delete val="0"/>
        <c:axPos val="r"/>
        <c:majorGridlines/>
        <c:title>
          <c:tx>
            <c:rich>
              <a:bodyPr/>
              <a:lstStyle/>
              <a:p>
                <a:pPr>
                  <a:defRPr sz="900"/>
                </a:pPr>
                <a:r>
                  <a:rPr lang="en-US" sz="900"/>
                  <a:t> Brake Power [hp]</a:t>
                </a:r>
              </a:p>
            </c:rich>
          </c:tx>
          <c:layout>
            <c:manualLayout>
              <c:xMode val="edge"/>
              <c:yMode val="edge"/>
              <c:x val="1.5099602934248604E-2"/>
              <c:y val="0.37217643890315677"/>
            </c:manualLayout>
          </c:layout>
          <c:overlay val="0"/>
        </c:title>
        <c:numFmt formatCode="0" sourceLinked="0"/>
        <c:majorTickMark val="none"/>
        <c:minorTickMark val="none"/>
        <c:tickLblPos val="high"/>
        <c:spPr>
          <a:ln/>
        </c:spPr>
        <c:txPr>
          <a:bodyPr rot="0"/>
          <a:lstStyle/>
          <a:p>
            <a:pPr>
              <a:defRPr sz="800"/>
            </a:pPr>
            <a:endParaRPr lang="en-US"/>
          </a:p>
        </c:txPr>
        <c:crossAx val="1655473552"/>
        <c:crosses val="autoZero"/>
        <c:crossBetween val="midCat"/>
        <c:majorUnit val="1.5"/>
      </c:valAx>
      <c:serAx>
        <c:axId val="1655545696"/>
        <c:scaling>
          <c:orientation val="maxMin"/>
        </c:scaling>
        <c:delete val="0"/>
        <c:axPos val="b"/>
        <c:title>
          <c:tx>
            <c:rich>
              <a:bodyPr/>
              <a:lstStyle/>
              <a:p>
                <a:pPr>
                  <a:defRPr sz="900"/>
                </a:pPr>
                <a:r>
                  <a:rPr lang="en-US" sz="900"/>
                  <a:t>Intake Runner Length [mm]</a:t>
                </a:r>
              </a:p>
            </c:rich>
          </c:tx>
          <c:layout>
            <c:manualLayout>
              <c:xMode val="edge"/>
              <c:yMode val="edge"/>
              <c:x val="0.70488188976377952"/>
              <c:y val="0.63254214186901525"/>
            </c:manualLayout>
          </c:layout>
          <c:overlay val="0"/>
        </c:title>
        <c:numFmt formatCode="0" sourceLinked="0"/>
        <c:majorTickMark val="out"/>
        <c:minorTickMark val="none"/>
        <c:tickLblPos val="nextTo"/>
        <c:txPr>
          <a:bodyPr/>
          <a:lstStyle/>
          <a:p>
            <a:pPr>
              <a:defRPr sz="800"/>
            </a:pPr>
            <a:endParaRPr lang="en-US"/>
          </a:p>
        </c:txPr>
        <c:crossAx val="1655468144"/>
        <c:crossesAt val="15"/>
      </c:serAx>
      <c:spPr>
        <a:noFill/>
      </c:spPr>
    </c:plotArea>
    <c:legend>
      <c:legendPos val="r"/>
      <c:layout>
        <c:manualLayout>
          <c:xMode val="edge"/>
          <c:yMode val="edge"/>
          <c:x val="0.83313278147923819"/>
          <c:y val="6.1146238107592579E-2"/>
          <c:w val="0.14294367050272561"/>
          <c:h val="0.90162400412778643"/>
        </c:manualLayout>
      </c:layout>
      <c:overlay val="0"/>
      <c:txPr>
        <a:bodyPr/>
        <a:lstStyle/>
        <a:p>
          <a:pPr rtl="0">
            <a:defRPr sz="800"/>
          </a:pPr>
          <a:endParaRPr lang="en-US"/>
        </a:p>
      </c:txPr>
    </c:legend>
    <c:plotVisOnly val="1"/>
    <c:dispBlanksAs val="gap"/>
    <c:showDLblsOverMax val="0"/>
  </c:chart>
  <c:spPr>
    <a:ln>
      <a:noFill/>
    </a:ln>
  </c:spPr>
  <c:txPr>
    <a:bodyPr/>
    <a:lstStyle/>
    <a:p>
      <a:pPr>
        <a:defRPr sz="7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AD32C47F-8F45-485E-A84F-7635C3AD666E}" type="datetimeFigureOut">
              <a:rPr lang="en-US" smtClean="0"/>
              <a:t>8/13/2023</a:t>
            </a:fld>
            <a:endParaRPr lang="en-US"/>
          </a:p>
        </p:txBody>
      </p:sp>
      <p:sp>
        <p:nvSpPr>
          <p:cNvPr id="4" name="Slide Image Placeholder 3"/>
          <p:cNvSpPr>
            <a:spLocks noGrp="1" noRot="1" noChangeAspect="1"/>
          </p:cNvSpPr>
          <p:nvPr>
            <p:ph type="sldImg" idx="2"/>
          </p:nvPr>
        </p:nvSpPr>
        <p:spPr>
          <a:xfrm>
            <a:off x="3332163" y="971550"/>
            <a:ext cx="3394075" cy="26225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2529735C-6ED6-4876-BFD3-4E0493820184}" type="slidenum">
              <a:rPr lang="en-US" smtClean="0"/>
              <a:t>‹#›</a:t>
            </a:fld>
            <a:endParaRPr lang="en-US"/>
          </a:p>
        </p:txBody>
      </p:sp>
    </p:spTree>
    <p:extLst>
      <p:ext uri="{BB962C8B-B14F-4D97-AF65-F5344CB8AC3E}">
        <p14:creationId xmlns:p14="http://schemas.microsoft.com/office/powerpoint/2010/main" val="364953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29735C-6ED6-4876-BFD3-4E0493820184}" type="slidenum">
              <a:rPr lang="en-US" smtClean="0"/>
              <a:t>1</a:t>
            </a:fld>
            <a:endParaRPr lang="en-US"/>
          </a:p>
        </p:txBody>
      </p:sp>
    </p:spTree>
    <p:extLst>
      <p:ext uri="{BB962C8B-B14F-4D97-AF65-F5344CB8AC3E}">
        <p14:creationId xmlns:p14="http://schemas.microsoft.com/office/powerpoint/2010/main" val="1808389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29735C-6ED6-4876-BFD3-4E0493820184}" type="slidenum">
              <a:rPr lang="en-US" smtClean="0"/>
              <a:t>10</a:t>
            </a:fld>
            <a:endParaRPr lang="en-US"/>
          </a:p>
        </p:txBody>
      </p:sp>
    </p:spTree>
    <p:extLst>
      <p:ext uri="{BB962C8B-B14F-4D97-AF65-F5344CB8AC3E}">
        <p14:creationId xmlns:p14="http://schemas.microsoft.com/office/powerpoint/2010/main" val="3522454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29735C-6ED6-4876-BFD3-4E0493820184}" type="slidenum">
              <a:rPr lang="en-US" smtClean="0"/>
              <a:t>11</a:t>
            </a:fld>
            <a:endParaRPr lang="en-US"/>
          </a:p>
        </p:txBody>
      </p:sp>
    </p:spTree>
    <p:extLst>
      <p:ext uri="{BB962C8B-B14F-4D97-AF65-F5344CB8AC3E}">
        <p14:creationId xmlns:p14="http://schemas.microsoft.com/office/powerpoint/2010/main" val="1948994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29735C-6ED6-4876-BFD3-4E0493820184}" type="slidenum">
              <a:rPr lang="en-US" smtClean="0"/>
              <a:t>12</a:t>
            </a:fld>
            <a:endParaRPr lang="en-US"/>
          </a:p>
        </p:txBody>
      </p:sp>
    </p:spTree>
    <p:extLst>
      <p:ext uri="{BB962C8B-B14F-4D97-AF65-F5344CB8AC3E}">
        <p14:creationId xmlns:p14="http://schemas.microsoft.com/office/powerpoint/2010/main" val="2691673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29735C-6ED6-4876-BFD3-4E0493820184}" type="slidenum">
              <a:rPr lang="en-US" smtClean="0"/>
              <a:t>13</a:t>
            </a:fld>
            <a:endParaRPr lang="en-US"/>
          </a:p>
        </p:txBody>
      </p:sp>
    </p:spTree>
    <p:extLst>
      <p:ext uri="{BB962C8B-B14F-4D97-AF65-F5344CB8AC3E}">
        <p14:creationId xmlns:p14="http://schemas.microsoft.com/office/powerpoint/2010/main" val="4262580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29735C-6ED6-4876-BFD3-4E0493820184}" type="slidenum">
              <a:rPr lang="en-US" smtClean="0"/>
              <a:t>14</a:t>
            </a:fld>
            <a:endParaRPr lang="en-US"/>
          </a:p>
        </p:txBody>
      </p:sp>
    </p:spTree>
    <p:extLst>
      <p:ext uri="{BB962C8B-B14F-4D97-AF65-F5344CB8AC3E}">
        <p14:creationId xmlns:p14="http://schemas.microsoft.com/office/powerpoint/2010/main" val="1254488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29735C-6ED6-4876-BFD3-4E0493820184}" type="slidenum">
              <a:rPr lang="en-US" smtClean="0"/>
              <a:t>2</a:t>
            </a:fld>
            <a:endParaRPr lang="en-US"/>
          </a:p>
        </p:txBody>
      </p:sp>
    </p:spTree>
    <p:extLst>
      <p:ext uri="{BB962C8B-B14F-4D97-AF65-F5344CB8AC3E}">
        <p14:creationId xmlns:p14="http://schemas.microsoft.com/office/powerpoint/2010/main" val="2041751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29735C-6ED6-4876-BFD3-4E0493820184}" type="slidenum">
              <a:rPr lang="en-US" smtClean="0"/>
              <a:t>3</a:t>
            </a:fld>
            <a:endParaRPr lang="en-US"/>
          </a:p>
        </p:txBody>
      </p:sp>
    </p:spTree>
    <p:extLst>
      <p:ext uri="{BB962C8B-B14F-4D97-AF65-F5344CB8AC3E}">
        <p14:creationId xmlns:p14="http://schemas.microsoft.com/office/powerpoint/2010/main" val="1620486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29735C-6ED6-4876-BFD3-4E04938201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353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29735C-6ED6-4876-BFD3-4E0493820184}" type="slidenum">
              <a:rPr lang="en-US" smtClean="0"/>
              <a:t>5</a:t>
            </a:fld>
            <a:endParaRPr lang="en-US"/>
          </a:p>
        </p:txBody>
      </p:sp>
    </p:spTree>
    <p:extLst>
      <p:ext uri="{BB962C8B-B14F-4D97-AF65-F5344CB8AC3E}">
        <p14:creationId xmlns:p14="http://schemas.microsoft.com/office/powerpoint/2010/main" val="1188068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29735C-6ED6-4876-BFD3-4E0493820184}" type="slidenum">
              <a:rPr lang="en-US" smtClean="0"/>
              <a:t>6</a:t>
            </a:fld>
            <a:endParaRPr lang="en-US"/>
          </a:p>
        </p:txBody>
      </p:sp>
    </p:spTree>
    <p:extLst>
      <p:ext uri="{BB962C8B-B14F-4D97-AF65-F5344CB8AC3E}">
        <p14:creationId xmlns:p14="http://schemas.microsoft.com/office/powerpoint/2010/main" val="2037657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29735C-6ED6-4876-BFD3-4E0493820184}" type="slidenum">
              <a:rPr lang="en-US" smtClean="0"/>
              <a:t>7</a:t>
            </a:fld>
            <a:endParaRPr lang="en-US"/>
          </a:p>
        </p:txBody>
      </p:sp>
    </p:spTree>
    <p:extLst>
      <p:ext uri="{BB962C8B-B14F-4D97-AF65-F5344CB8AC3E}">
        <p14:creationId xmlns:p14="http://schemas.microsoft.com/office/powerpoint/2010/main" val="13410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29735C-6ED6-4876-BFD3-4E0493820184}" type="slidenum">
              <a:rPr lang="en-US" smtClean="0"/>
              <a:t>8</a:t>
            </a:fld>
            <a:endParaRPr lang="en-US"/>
          </a:p>
        </p:txBody>
      </p:sp>
    </p:spTree>
    <p:extLst>
      <p:ext uri="{BB962C8B-B14F-4D97-AF65-F5344CB8AC3E}">
        <p14:creationId xmlns:p14="http://schemas.microsoft.com/office/powerpoint/2010/main" val="2800459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29735C-6ED6-4876-BFD3-4E0493820184}" type="slidenum">
              <a:rPr lang="en-US" smtClean="0"/>
              <a:t>9</a:t>
            </a:fld>
            <a:endParaRPr lang="en-US"/>
          </a:p>
        </p:txBody>
      </p:sp>
    </p:spTree>
    <p:extLst>
      <p:ext uri="{BB962C8B-B14F-4D97-AF65-F5344CB8AC3E}">
        <p14:creationId xmlns:p14="http://schemas.microsoft.com/office/powerpoint/2010/main" val="658147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54380" y="2409444"/>
            <a:ext cx="8549640" cy="163220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508760" y="4352544"/>
            <a:ext cx="7040880" cy="19431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8/13/2023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8/13/2023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502920" y="1787652"/>
            <a:ext cx="4375404"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8/13/2023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8/13/2023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8/13/2023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02920" y="310896"/>
            <a:ext cx="9052560" cy="124358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502920" y="1787652"/>
            <a:ext cx="9052560"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8/13/2023</a:t>
            </a:fld>
            <a:endParaRPr lang="en-US"/>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42.png"/><Relationship Id="rId2" Type="http://schemas.openxmlformats.org/officeDocument/2006/relationships/slideLayout" Target="../slideLayouts/slideLayout5.xml"/><Relationship Id="rId1" Type="http://schemas.openxmlformats.org/officeDocument/2006/relationships/themeOverride" Target="../theme/themeOverride3.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chart" Target="../charts/chart1.xml"/><Relationship Id="rId2" Type="http://schemas.openxmlformats.org/officeDocument/2006/relationships/slideLayout" Target="../slideLayouts/slideLayout5.xml"/><Relationship Id="rId1" Type="http://schemas.openxmlformats.org/officeDocument/2006/relationships/themeOverride" Target="../theme/themeOverride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chart" Target="../charts/chart2.xml"/><Relationship Id="rId2" Type="http://schemas.openxmlformats.org/officeDocument/2006/relationships/slideLayout" Target="../slideLayouts/slideLayout5.xml"/><Relationship Id="rId1" Type="http://schemas.openxmlformats.org/officeDocument/2006/relationships/themeOverride" Target="../theme/themeOverride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5089733" y="460716"/>
            <a:ext cx="1942509" cy="1938528"/>
          </a:xfrm>
          <a:prstGeom prst="rect">
            <a:avLst/>
          </a:prstGeom>
        </p:spPr>
      </p:pic>
      <p:pic>
        <p:nvPicPr>
          <p:cNvPr id="25" name="Picture 24"/>
          <p:cNvPicPr>
            <a:picLocks noChangeAspect="1"/>
          </p:cNvPicPr>
          <p:nvPr/>
        </p:nvPicPr>
        <p:blipFill>
          <a:blip r:embed="rId4"/>
          <a:stretch>
            <a:fillRect/>
          </a:stretch>
        </p:blipFill>
        <p:spPr>
          <a:xfrm>
            <a:off x="7169196" y="3131248"/>
            <a:ext cx="1925909" cy="1929701"/>
          </a:xfrm>
          <a:prstGeom prst="rect">
            <a:avLst/>
          </a:prstGeom>
        </p:spPr>
      </p:pic>
      <p:pic>
        <p:nvPicPr>
          <p:cNvPr id="24" name="Picture 23"/>
          <p:cNvPicPr>
            <a:picLocks noChangeAspect="1"/>
          </p:cNvPicPr>
          <p:nvPr/>
        </p:nvPicPr>
        <p:blipFill>
          <a:blip r:embed="rId5"/>
          <a:stretch>
            <a:fillRect/>
          </a:stretch>
        </p:blipFill>
        <p:spPr>
          <a:xfrm>
            <a:off x="3002530" y="5177154"/>
            <a:ext cx="4039618" cy="1938528"/>
          </a:xfrm>
          <a:prstGeom prst="roundRect">
            <a:avLst>
              <a:gd name="adj" fmla="val 3864"/>
            </a:avLst>
          </a:prstGeom>
        </p:spPr>
      </p:pic>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b="24959"/>
          <a:stretch/>
        </p:blipFill>
        <p:spPr>
          <a:xfrm>
            <a:off x="925244" y="3122775"/>
            <a:ext cx="1938528" cy="1939600"/>
          </a:xfrm>
          <a:prstGeom prst="roundRect">
            <a:avLst>
              <a:gd name="adj" fmla="val 6559"/>
            </a:avLst>
          </a:prstGeom>
        </p:spPr>
      </p:pic>
      <p:pic>
        <p:nvPicPr>
          <p:cNvPr id="22" name="Picture 21"/>
          <p:cNvPicPr>
            <a:picLocks noChangeAspect="1"/>
          </p:cNvPicPr>
          <p:nvPr/>
        </p:nvPicPr>
        <p:blipFill rotWithShape="1">
          <a:blip r:embed="rId7" cstate="print">
            <a:extLst>
              <a:ext uri="{28A0092B-C50C-407E-A947-70E740481C1C}">
                <a14:useLocalDpi xmlns:a14="http://schemas.microsoft.com/office/drawing/2010/main" val="0"/>
              </a:ext>
            </a:extLst>
          </a:blip>
          <a:srcRect l="46" r="46"/>
          <a:stretch/>
        </p:blipFill>
        <p:spPr>
          <a:xfrm>
            <a:off x="7181485" y="455422"/>
            <a:ext cx="1936749" cy="1938528"/>
          </a:xfrm>
          <a:prstGeom prst="roundRect">
            <a:avLst>
              <a:gd name="adj" fmla="val 7225"/>
            </a:avLst>
          </a:prstGeom>
        </p:spPr>
      </p:pic>
      <p:pic>
        <p:nvPicPr>
          <p:cNvPr id="18" name="Picture 17"/>
          <p:cNvPicPr>
            <a:picLocks noChangeAspect="1"/>
          </p:cNvPicPr>
          <p:nvPr/>
        </p:nvPicPr>
        <p:blipFill>
          <a:blip r:embed="rId8"/>
          <a:stretch>
            <a:fillRect/>
          </a:stretch>
        </p:blipFill>
        <p:spPr>
          <a:xfrm>
            <a:off x="3002530" y="455422"/>
            <a:ext cx="1950470" cy="1938528"/>
          </a:xfrm>
          <a:prstGeom prst="rect">
            <a:avLst/>
          </a:prstGeom>
        </p:spPr>
      </p:pic>
      <p:pic>
        <p:nvPicPr>
          <p:cNvPr id="17" name="Picture 16"/>
          <p:cNvPicPr>
            <a:picLocks noChangeAspect="1"/>
          </p:cNvPicPr>
          <p:nvPr/>
        </p:nvPicPr>
        <p:blipFill>
          <a:blip r:embed="rId9"/>
          <a:stretch>
            <a:fillRect/>
          </a:stretch>
        </p:blipFill>
        <p:spPr>
          <a:xfrm>
            <a:off x="905898" y="457200"/>
            <a:ext cx="1978998" cy="1938528"/>
          </a:xfrm>
          <a:prstGeom prst="rect">
            <a:avLst/>
          </a:prstGeom>
        </p:spPr>
      </p:pic>
      <p:sp>
        <p:nvSpPr>
          <p:cNvPr id="6" name="object 6"/>
          <p:cNvSpPr/>
          <p:nvPr/>
        </p:nvSpPr>
        <p:spPr>
          <a:xfrm>
            <a:off x="438912" y="2513329"/>
            <a:ext cx="9182100" cy="0"/>
          </a:xfrm>
          <a:custGeom>
            <a:avLst/>
            <a:gdLst/>
            <a:ahLst/>
            <a:cxnLst/>
            <a:rect l="l" t="t" r="r" b="b"/>
            <a:pathLst>
              <a:path w="9182100">
                <a:moveTo>
                  <a:pt x="0" y="0"/>
                </a:moveTo>
                <a:lnTo>
                  <a:pt x="9182100" y="0"/>
                </a:lnTo>
              </a:path>
            </a:pathLst>
          </a:custGeom>
          <a:ln w="6096">
            <a:solidFill>
              <a:srgbClr val="000000"/>
            </a:solidFill>
          </a:ln>
        </p:spPr>
        <p:txBody>
          <a:bodyPr wrap="square" lIns="0" tIns="0" rIns="0" bIns="0" rtlCol="0"/>
          <a:lstStyle/>
          <a:p>
            <a:endParaRPr/>
          </a:p>
        </p:txBody>
      </p:sp>
      <p:sp>
        <p:nvSpPr>
          <p:cNvPr id="7" name="object 7"/>
          <p:cNvSpPr txBox="1"/>
          <p:nvPr/>
        </p:nvSpPr>
        <p:spPr>
          <a:xfrm>
            <a:off x="1790445" y="2585846"/>
            <a:ext cx="6667755" cy="307777"/>
          </a:xfrm>
          <a:prstGeom prst="rect">
            <a:avLst/>
          </a:prstGeom>
        </p:spPr>
        <p:txBody>
          <a:bodyPr vert="horz" wrap="square" lIns="0" tIns="0" rIns="0" bIns="0" rtlCol="0">
            <a:spAutoFit/>
          </a:bodyPr>
          <a:lstStyle/>
          <a:p>
            <a:pPr marL="12700">
              <a:lnSpc>
                <a:spcPct val="100000"/>
              </a:lnSpc>
            </a:pPr>
            <a:r>
              <a:rPr sz="2000" spc="-5" dirty="0">
                <a:latin typeface="Franklin Gothic Demi"/>
                <a:cs typeface="Franklin Gothic Demi"/>
              </a:rPr>
              <a:t>MECHANICAL </a:t>
            </a:r>
            <a:r>
              <a:rPr lang="en-US" sz="2000" spc="-5" dirty="0">
                <a:latin typeface="Franklin Gothic Demi"/>
                <a:cs typeface="Franklin Gothic Demi"/>
              </a:rPr>
              <a:t>ENGINEERING</a:t>
            </a:r>
            <a:r>
              <a:rPr sz="2000" spc="-5" dirty="0">
                <a:latin typeface="Franklin Gothic Demi"/>
                <a:cs typeface="Franklin Gothic Demi"/>
              </a:rPr>
              <a:t> </a:t>
            </a:r>
            <a:r>
              <a:rPr sz="2000" dirty="0">
                <a:latin typeface="Franklin Gothic Demi"/>
                <a:cs typeface="Franklin Gothic Demi"/>
              </a:rPr>
              <a:t>PORTFOLIO </a:t>
            </a:r>
            <a:r>
              <a:rPr sz="2000" i="1" dirty="0">
                <a:latin typeface="Georgia"/>
                <a:cs typeface="Georgia"/>
              </a:rPr>
              <a:t>of </a:t>
            </a:r>
            <a:r>
              <a:rPr lang="en-US" sz="2000" spc="-5" dirty="0">
                <a:latin typeface="Franklin Gothic Demi"/>
                <a:cs typeface="Franklin Gothic Demi"/>
              </a:rPr>
              <a:t>NICHOLAS LOVE</a:t>
            </a:r>
            <a:endParaRPr sz="2000" dirty="0">
              <a:latin typeface="Franklin Gothic Demi"/>
              <a:cs typeface="Franklin Gothic Demi"/>
            </a:endParaRPr>
          </a:p>
        </p:txBody>
      </p:sp>
      <p:sp>
        <p:nvSpPr>
          <p:cNvPr id="8" name="object 8"/>
          <p:cNvSpPr/>
          <p:nvPr/>
        </p:nvSpPr>
        <p:spPr>
          <a:xfrm>
            <a:off x="438912" y="3007486"/>
            <a:ext cx="9182100" cy="0"/>
          </a:xfrm>
          <a:custGeom>
            <a:avLst/>
            <a:gdLst/>
            <a:ahLst/>
            <a:cxnLst/>
            <a:rect l="l" t="t" r="r" b="b"/>
            <a:pathLst>
              <a:path w="9182100">
                <a:moveTo>
                  <a:pt x="0" y="0"/>
                </a:moveTo>
                <a:lnTo>
                  <a:pt x="9182100" y="0"/>
                </a:lnTo>
              </a:path>
            </a:pathLst>
          </a:custGeom>
          <a:ln w="6096">
            <a:solidFill>
              <a:srgbClr val="000000"/>
            </a:solidFill>
          </a:ln>
        </p:spPr>
        <p:txBody>
          <a:bodyPr wrap="square" lIns="0" tIns="0" rIns="0" bIns="0" rtlCol="0"/>
          <a:lstStyle/>
          <a:p>
            <a:endParaRPr/>
          </a:p>
        </p:txBody>
      </p:sp>
      <p:pic>
        <p:nvPicPr>
          <p:cNvPr id="20" name="Picture 19"/>
          <p:cNvPicPr>
            <a:picLocks noChangeAspect="1"/>
          </p:cNvPicPr>
          <p:nvPr/>
        </p:nvPicPr>
        <p:blipFill>
          <a:blip r:embed="rId10"/>
          <a:stretch>
            <a:fillRect/>
          </a:stretch>
        </p:blipFill>
        <p:spPr>
          <a:xfrm>
            <a:off x="438912" y="5817216"/>
            <a:ext cx="2578533" cy="1298466"/>
          </a:xfrm>
          <a:prstGeom prst="rect">
            <a:avLst/>
          </a:prstGeom>
        </p:spPr>
      </p:pic>
      <p:pic>
        <p:nvPicPr>
          <p:cNvPr id="21" name="Picture 20"/>
          <p:cNvPicPr>
            <a:picLocks noChangeAspect="1"/>
          </p:cNvPicPr>
          <p:nvPr/>
        </p:nvPicPr>
        <p:blipFill>
          <a:blip r:embed="rId11"/>
          <a:stretch>
            <a:fillRect/>
          </a:stretch>
        </p:blipFill>
        <p:spPr>
          <a:xfrm>
            <a:off x="6942673" y="5601080"/>
            <a:ext cx="2678339" cy="1328303"/>
          </a:xfrm>
          <a:prstGeom prst="rect">
            <a:avLst/>
          </a:prstGeom>
        </p:spPr>
      </p:pic>
      <p:pic>
        <p:nvPicPr>
          <p:cNvPr id="27" name="Picture 26"/>
          <p:cNvPicPr>
            <a:picLocks noChangeAspect="1"/>
          </p:cNvPicPr>
          <p:nvPr/>
        </p:nvPicPr>
        <p:blipFill rotWithShape="1">
          <a:blip r:embed="rId12"/>
          <a:srcRect l="21969" t="15581" r="32576" b="25864"/>
          <a:stretch/>
        </p:blipFill>
        <p:spPr>
          <a:xfrm>
            <a:off x="3425446" y="3173755"/>
            <a:ext cx="3182075" cy="19896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20006"/>
          <a:stretch/>
        </p:blipFill>
        <p:spPr>
          <a:xfrm>
            <a:off x="513715" y="3882897"/>
            <a:ext cx="2857500" cy="2862072"/>
          </a:xfrm>
          <a:prstGeom prst="roundRect">
            <a:avLst>
              <a:gd name="adj" fmla="val 7067"/>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10294" b="24510"/>
          <a:stretch/>
        </p:blipFill>
        <p:spPr>
          <a:xfrm>
            <a:off x="3543300" y="3895090"/>
            <a:ext cx="2956560" cy="2862072"/>
          </a:xfrm>
          <a:prstGeom prst="roundRect">
            <a:avLst>
              <a:gd name="adj" fmla="val 5713"/>
            </a:avLst>
          </a:prstGeom>
        </p:spPr>
      </p:pic>
      <p:pic>
        <p:nvPicPr>
          <p:cNvPr id="9" name="Picture 8"/>
          <p:cNvPicPr>
            <a:picLocks noChangeAspect="1"/>
          </p:cNvPicPr>
          <p:nvPr/>
        </p:nvPicPr>
        <p:blipFill rotWithShape="1">
          <a:blip r:embed="rId5"/>
          <a:srcRect l="27624" t="18894" r="18788" b="26362"/>
          <a:stretch/>
        </p:blipFill>
        <p:spPr>
          <a:xfrm>
            <a:off x="513715" y="800100"/>
            <a:ext cx="6010276" cy="2980690"/>
          </a:xfrm>
          <a:prstGeom prst="roundRect">
            <a:avLst>
              <a:gd name="adj" fmla="val 4868"/>
            </a:avLst>
          </a:prstGeom>
        </p:spPr>
      </p:pic>
      <p:sp>
        <p:nvSpPr>
          <p:cNvPr id="6" name="object 6"/>
          <p:cNvSpPr txBox="1"/>
          <p:nvPr/>
        </p:nvSpPr>
        <p:spPr>
          <a:xfrm>
            <a:off x="6861673" y="2449515"/>
            <a:ext cx="2694940" cy="2935675"/>
          </a:xfrm>
          <a:prstGeom prst="rect">
            <a:avLst/>
          </a:prstGeom>
        </p:spPr>
        <p:txBody>
          <a:bodyPr vert="horz" wrap="square" lIns="0" tIns="0" rIns="0" bIns="0" rtlCol="0">
            <a:spAutoFit/>
          </a:bodyPr>
          <a:lstStyle/>
          <a:p>
            <a:pPr marL="434975" marR="353695" indent="68580" algn="ctr">
              <a:lnSpc>
                <a:spcPts val="2270"/>
              </a:lnSpc>
            </a:pPr>
            <a:r>
              <a:rPr lang="en-US" b="1" i="1" spc="-5" dirty="0">
                <a:latin typeface="Georgia"/>
                <a:cs typeface="Georgia"/>
              </a:rPr>
              <a:t>2017 Formula SAE Exhaust Manifold</a:t>
            </a:r>
            <a:endParaRPr b="1" i="1" dirty="0">
              <a:latin typeface="Georgia"/>
              <a:cs typeface="Georgia"/>
            </a:endParaRPr>
          </a:p>
          <a:p>
            <a:pPr marL="12700" marR="5080">
              <a:lnSpc>
                <a:spcPct val="94400"/>
              </a:lnSpc>
              <a:spcBef>
                <a:spcPts val="1120"/>
              </a:spcBef>
            </a:pPr>
            <a:r>
              <a:rPr lang="en-US" sz="1100" dirty="0">
                <a:latin typeface="Franklin Gothic Book"/>
                <a:cs typeface="Franklin Gothic Book"/>
              </a:rPr>
              <a:t>The purpose of this project was to create a lightweight exhaust which could meet the stringent sound requirements by Formula SAE while minimizing back pressure. I utilized previous experience with exhaust design and incorporated two Helmholtz chambers inside to target two fundamental engine frequencies. Exhaust primary length was chosen to allow for dynamic scavenging. (Allowing for the exhaust valves to have a region of low pressure when they open to “pull” air out of the combustion chamber)</a:t>
            </a:r>
            <a:endParaRPr sz="1100" dirty="0">
              <a:latin typeface="Franklin Gothic Book"/>
              <a:cs typeface="Franklin Gothic Book"/>
            </a:endParaRPr>
          </a:p>
        </p:txBody>
      </p:sp>
      <p:sp>
        <p:nvSpPr>
          <p:cNvPr id="7" name="object 7"/>
          <p:cNvSpPr/>
          <p:nvPr/>
        </p:nvSpPr>
        <p:spPr>
          <a:xfrm>
            <a:off x="6861673" y="5486400"/>
            <a:ext cx="2780665" cy="0"/>
          </a:xfrm>
          <a:custGeom>
            <a:avLst/>
            <a:gdLst/>
            <a:ahLst/>
            <a:cxnLst/>
            <a:rect l="l" t="t" r="r" b="b"/>
            <a:pathLst>
              <a:path w="2780665">
                <a:moveTo>
                  <a:pt x="0" y="0"/>
                </a:moveTo>
                <a:lnTo>
                  <a:pt x="2780410" y="0"/>
                </a:lnTo>
              </a:path>
            </a:pathLst>
          </a:custGeom>
          <a:ln w="6096">
            <a:solidFill>
              <a:srgbClr val="000000"/>
            </a:solidFill>
          </a:ln>
        </p:spPr>
        <p:txBody>
          <a:bodyPr wrap="square" lIns="0" tIns="0" rIns="0" bIns="0" rtlCol="0"/>
          <a:lstStyle/>
          <a:p>
            <a:endParaRPr/>
          </a:p>
        </p:txBody>
      </p:sp>
      <p:sp>
        <p:nvSpPr>
          <p:cNvPr id="8" name="object 8"/>
          <p:cNvSpPr txBox="1"/>
          <p:nvPr/>
        </p:nvSpPr>
        <p:spPr>
          <a:xfrm>
            <a:off x="6861673" y="5587611"/>
            <a:ext cx="2734310" cy="1169551"/>
          </a:xfrm>
          <a:prstGeom prst="rect">
            <a:avLst/>
          </a:prstGeom>
        </p:spPr>
        <p:txBody>
          <a:bodyPr vert="horz" wrap="square" lIns="0" tIns="0" rIns="0" bIns="0" rtlCol="0">
            <a:spAutoFit/>
          </a:bodyPr>
          <a:lstStyle/>
          <a:p>
            <a:pPr marL="12700" marR="5080">
              <a:lnSpc>
                <a:spcPct val="94500"/>
              </a:lnSpc>
            </a:pPr>
            <a:r>
              <a:rPr sz="1000" b="1" i="1" spc="-5" dirty="0">
                <a:latin typeface="Franklin Gothic Book"/>
                <a:cs typeface="Franklin Gothic Book"/>
              </a:rPr>
              <a:t>Top — </a:t>
            </a:r>
            <a:r>
              <a:rPr lang="en-US" sz="1000" i="1" spc="-5" dirty="0">
                <a:latin typeface="Franklin Gothic Book"/>
                <a:cs typeface="Franklin Gothic Book"/>
              </a:rPr>
              <a:t>Final render of exhaust manifold assembly for 2017 UTSA Formula SAE car</a:t>
            </a:r>
            <a:r>
              <a:rPr sz="1000" i="1" spc="-5" dirty="0">
                <a:latin typeface="Franklin Gothic Book"/>
                <a:cs typeface="Franklin Gothic Book"/>
              </a:rPr>
              <a:t>. </a:t>
            </a:r>
            <a:r>
              <a:rPr sz="1000" b="1" i="1" spc="-5" dirty="0">
                <a:latin typeface="Franklin Gothic Book"/>
                <a:cs typeface="Franklin Gothic Book"/>
              </a:rPr>
              <a:t>Bottom Left — </a:t>
            </a:r>
            <a:r>
              <a:rPr lang="en-US" sz="1000" i="1" spc="-10" dirty="0">
                <a:latin typeface="Franklin Gothic Book"/>
                <a:cs typeface="Franklin Gothic Book"/>
              </a:rPr>
              <a:t>Senior design group which focused on the entire Powertrain system.</a:t>
            </a:r>
            <a:r>
              <a:rPr sz="1000" i="1" spc="-5" dirty="0">
                <a:latin typeface="Franklin Gothic Book"/>
                <a:cs typeface="Franklin Gothic Book"/>
              </a:rPr>
              <a:t> </a:t>
            </a:r>
            <a:r>
              <a:rPr sz="1000" b="1" i="1" spc="-5" dirty="0">
                <a:latin typeface="Franklin Gothic Book"/>
                <a:cs typeface="Franklin Gothic Book"/>
              </a:rPr>
              <a:t>Bottom </a:t>
            </a:r>
            <a:r>
              <a:rPr sz="1000" b="1" i="1" spc="-10" dirty="0">
                <a:latin typeface="Franklin Gothic Book"/>
                <a:cs typeface="Franklin Gothic Book"/>
              </a:rPr>
              <a:t>Right </a:t>
            </a:r>
            <a:r>
              <a:rPr sz="1000" b="1" i="1" spc="-5" dirty="0">
                <a:latin typeface="Franklin Gothic Book"/>
                <a:cs typeface="Franklin Gothic Book"/>
              </a:rPr>
              <a:t>— </a:t>
            </a:r>
            <a:r>
              <a:rPr lang="en-US" sz="1000" i="1" spc="-5" dirty="0">
                <a:latin typeface="Franklin Gothic Book"/>
                <a:cs typeface="Franklin Gothic Book"/>
              </a:rPr>
              <a:t>Exhaust manifold manufactured with both 304 stainless steel and 1018 mild steel. Exhaust was back-purged with Argon to avoid weld penetration on the inside surface to minimize head loss.</a:t>
            </a:r>
            <a:endParaRPr sz="1000" dirty="0">
              <a:latin typeface="Franklin Gothic Book"/>
              <a:cs typeface="Franklin Gothic Book"/>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stretch>
            <a:fillRect/>
          </a:stretch>
        </p:blipFill>
        <p:spPr>
          <a:xfrm>
            <a:off x="211956" y="3621939"/>
            <a:ext cx="6011177" cy="2981202"/>
          </a:xfrm>
          <a:prstGeom prst="rect">
            <a:avLst/>
          </a:prstGeom>
        </p:spPr>
      </p:pic>
      <p:pic>
        <p:nvPicPr>
          <p:cNvPr id="23" name="Picture 22"/>
          <p:cNvPicPr>
            <a:picLocks noChangeAspect="1"/>
          </p:cNvPicPr>
          <p:nvPr/>
        </p:nvPicPr>
        <p:blipFill>
          <a:blip r:embed="rId4"/>
          <a:stretch>
            <a:fillRect/>
          </a:stretch>
        </p:blipFill>
        <p:spPr>
          <a:xfrm>
            <a:off x="-16412" y="693703"/>
            <a:ext cx="10074812" cy="1863436"/>
          </a:xfrm>
          <a:prstGeom prst="rect">
            <a:avLst/>
          </a:prstGeom>
        </p:spPr>
      </p:pic>
      <p:sp>
        <p:nvSpPr>
          <p:cNvPr id="4" name="object 4"/>
          <p:cNvSpPr txBox="1"/>
          <p:nvPr/>
        </p:nvSpPr>
        <p:spPr>
          <a:xfrm>
            <a:off x="7318636" y="2841570"/>
            <a:ext cx="1923414" cy="1187505"/>
          </a:xfrm>
          <a:prstGeom prst="rect">
            <a:avLst/>
          </a:prstGeom>
        </p:spPr>
        <p:txBody>
          <a:bodyPr vert="horz" wrap="square" lIns="0" tIns="0" rIns="0" bIns="0" rtlCol="0">
            <a:spAutoFit/>
          </a:bodyPr>
          <a:lstStyle/>
          <a:p>
            <a:pPr marL="12700" marR="5080" indent="-635" algn="ctr">
              <a:lnSpc>
                <a:spcPct val="100000"/>
              </a:lnSpc>
            </a:pPr>
            <a:r>
              <a:rPr lang="en-US" b="1" i="1" spc="-5" dirty="0">
                <a:latin typeface="Georgia"/>
                <a:cs typeface="Georgia"/>
              </a:rPr>
              <a:t>2017 Formula SAE Exhaust Manifold</a:t>
            </a:r>
            <a:endParaRPr b="1" i="1" dirty="0">
              <a:latin typeface="Georgia"/>
              <a:cs typeface="Georgia"/>
            </a:endParaRPr>
          </a:p>
          <a:p>
            <a:pPr marL="1270" algn="ctr">
              <a:lnSpc>
                <a:spcPct val="100000"/>
              </a:lnSpc>
              <a:spcBef>
                <a:spcPts val="1105"/>
              </a:spcBef>
            </a:pPr>
            <a:r>
              <a:rPr sz="1400" dirty="0">
                <a:latin typeface="Georgia"/>
                <a:cs typeface="Georgia"/>
              </a:rPr>
              <a:t>Design</a:t>
            </a:r>
            <a:r>
              <a:rPr sz="1400" spc="-114" dirty="0">
                <a:latin typeface="Georgia"/>
                <a:cs typeface="Georgia"/>
              </a:rPr>
              <a:t> </a:t>
            </a:r>
            <a:r>
              <a:rPr sz="1400" dirty="0">
                <a:latin typeface="Georgia"/>
                <a:cs typeface="Georgia"/>
              </a:rPr>
              <a:t>Intent</a:t>
            </a:r>
          </a:p>
        </p:txBody>
      </p:sp>
      <p:sp>
        <p:nvSpPr>
          <p:cNvPr id="5" name="object 5"/>
          <p:cNvSpPr/>
          <p:nvPr/>
        </p:nvSpPr>
        <p:spPr>
          <a:xfrm>
            <a:off x="6890011" y="3803905"/>
            <a:ext cx="2780665" cy="0"/>
          </a:xfrm>
          <a:custGeom>
            <a:avLst/>
            <a:gdLst/>
            <a:ahLst/>
            <a:cxnLst/>
            <a:rect l="l" t="t" r="r" b="b"/>
            <a:pathLst>
              <a:path w="2780665">
                <a:moveTo>
                  <a:pt x="0" y="0"/>
                </a:moveTo>
                <a:lnTo>
                  <a:pt x="2780410" y="0"/>
                </a:lnTo>
              </a:path>
            </a:pathLst>
          </a:custGeom>
          <a:ln w="6096">
            <a:solidFill>
              <a:srgbClr val="000000"/>
            </a:solidFill>
          </a:ln>
        </p:spPr>
        <p:txBody>
          <a:bodyPr wrap="square" lIns="0" tIns="0" rIns="0" bIns="0" rtlCol="0"/>
          <a:lstStyle/>
          <a:p>
            <a:endParaRPr/>
          </a:p>
        </p:txBody>
      </p:sp>
      <p:sp>
        <p:nvSpPr>
          <p:cNvPr id="6" name="object 6"/>
          <p:cNvSpPr/>
          <p:nvPr/>
        </p:nvSpPr>
        <p:spPr>
          <a:xfrm>
            <a:off x="6890011" y="4038600"/>
            <a:ext cx="2780665" cy="0"/>
          </a:xfrm>
          <a:custGeom>
            <a:avLst/>
            <a:gdLst/>
            <a:ahLst/>
            <a:cxnLst/>
            <a:rect l="l" t="t" r="r" b="b"/>
            <a:pathLst>
              <a:path w="2780665">
                <a:moveTo>
                  <a:pt x="0" y="0"/>
                </a:moveTo>
                <a:lnTo>
                  <a:pt x="2780410" y="0"/>
                </a:lnTo>
              </a:path>
            </a:pathLst>
          </a:custGeom>
          <a:ln w="6096">
            <a:solidFill>
              <a:srgbClr val="000000"/>
            </a:solidFill>
          </a:ln>
        </p:spPr>
        <p:txBody>
          <a:bodyPr wrap="square" lIns="0" tIns="0" rIns="0" bIns="0" rtlCol="0"/>
          <a:lstStyle/>
          <a:p>
            <a:endParaRPr/>
          </a:p>
        </p:txBody>
      </p:sp>
      <p:sp>
        <p:nvSpPr>
          <p:cNvPr id="7" name="object 7"/>
          <p:cNvSpPr txBox="1"/>
          <p:nvPr/>
        </p:nvSpPr>
        <p:spPr>
          <a:xfrm>
            <a:off x="6926206" y="4100648"/>
            <a:ext cx="2744470" cy="3244478"/>
          </a:xfrm>
          <a:prstGeom prst="rect">
            <a:avLst/>
          </a:prstGeom>
        </p:spPr>
        <p:txBody>
          <a:bodyPr vert="horz" wrap="square" lIns="0" tIns="0" rIns="0" bIns="0" rtlCol="0">
            <a:spAutoFit/>
          </a:bodyPr>
          <a:lstStyle/>
          <a:p>
            <a:pPr marL="12700" marR="212090"/>
            <a:r>
              <a:rPr sz="1600" spc="-5" dirty="0">
                <a:latin typeface="Wingdings 2"/>
                <a:cs typeface="Wingdings 2"/>
              </a:rPr>
              <a:t></a:t>
            </a:r>
            <a:r>
              <a:rPr sz="1600" spc="-5" dirty="0">
                <a:latin typeface="Times New Roman"/>
                <a:cs typeface="Times New Roman"/>
              </a:rPr>
              <a:t> </a:t>
            </a:r>
            <a:r>
              <a:rPr lang="en-US" sz="1000" i="1" spc="-5" dirty="0">
                <a:latin typeface="Franklin Gothic Book"/>
                <a:cs typeface="Franklin Gothic Book"/>
              </a:rPr>
              <a:t>304-Stainless Steel chosen for water jet flange and primary runner due to its higher yield strength at high temperatures while 1018 mild steel was chosen for the muffler components. </a:t>
            </a:r>
            <a:endParaRPr sz="1000" dirty="0">
              <a:latin typeface="Franklin Gothic Book"/>
              <a:cs typeface="Franklin Gothic Book"/>
            </a:endParaRPr>
          </a:p>
          <a:p>
            <a:pPr marL="12700"/>
            <a:r>
              <a:rPr sz="1600" spc="-5" dirty="0">
                <a:latin typeface="Wingdings 2"/>
                <a:cs typeface="Wingdings 2"/>
              </a:rPr>
              <a:t></a:t>
            </a:r>
            <a:r>
              <a:rPr sz="1600" spc="-5" dirty="0">
                <a:latin typeface="Times New Roman"/>
                <a:cs typeface="Times New Roman"/>
              </a:rPr>
              <a:t> </a:t>
            </a:r>
            <a:r>
              <a:rPr lang="en-US" sz="1000" i="1" dirty="0">
                <a:latin typeface="Franklin Gothic Book" panose="020B0503020102020204" pitchFamily="34" charset="0"/>
              </a:rPr>
              <a:t>O2 bung for Oxygen Sensor. Feedback for engine control unit (ECU) to adjust fuel and ignition timing from air-fuel ratio. </a:t>
            </a:r>
            <a:endParaRPr sz="1000" i="1" dirty="0">
              <a:latin typeface="Franklin Gothic Book" panose="020B0503020102020204" pitchFamily="34" charset="0"/>
              <a:cs typeface="Franklin Gothic Book"/>
            </a:endParaRPr>
          </a:p>
          <a:p>
            <a:r>
              <a:rPr sz="1600" spc="-5" dirty="0">
                <a:latin typeface="Wingdings 2"/>
                <a:cs typeface="Wingdings 2"/>
              </a:rPr>
              <a:t></a:t>
            </a:r>
            <a:r>
              <a:rPr sz="1600" spc="-5" dirty="0">
                <a:latin typeface="Times New Roman"/>
                <a:cs typeface="Times New Roman"/>
              </a:rPr>
              <a:t> </a:t>
            </a:r>
            <a:r>
              <a:rPr lang="en-US" sz="1000" i="1" dirty="0">
                <a:latin typeface="Franklin Gothic Book" panose="020B0503020102020204" pitchFamily="34" charset="0"/>
              </a:rPr>
              <a:t>Primary length of exhaust chosen to allow for dynamic scavenging events (region of low pressure when the exhaust valve opens to “pull” air out of the combustion chamber) to occur at the proper engine speed.</a:t>
            </a:r>
          </a:p>
          <a:p>
            <a:pPr marL="12700"/>
            <a:r>
              <a:rPr sz="1600" spc="-5" dirty="0">
                <a:latin typeface="Wingdings 2"/>
                <a:cs typeface="Wingdings 2"/>
              </a:rPr>
              <a:t></a:t>
            </a:r>
            <a:r>
              <a:rPr sz="1600" spc="-5" dirty="0">
                <a:latin typeface="Times New Roman"/>
                <a:cs typeface="Times New Roman"/>
              </a:rPr>
              <a:t> </a:t>
            </a:r>
            <a:r>
              <a:rPr lang="en-US" sz="1000" i="1" dirty="0">
                <a:latin typeface="Franklin Gothic Book" panose="020B0503020102020204" pitchFamily="34" charset="0"/>
              </a:rPr>
              <a:t>Internal chamber housing two Helmholtz resonators. Each pipe length was chosen to target an engine fundamental frequency.</a:t>
            </a:r>
            <a:endParaRPr sz="1000" dirty="0">
              <a:latin typeface="Franklin Gothic Book"/>
              <a:cs typeface="Franklin Gothic Book"/>
            </a:endParaRPr>
          </a:p>
          <a:p>
            <a:pPr marL="12700" marR="54610">
              <a:spcBef>
                <a:spcPts val="60"/>
              </a:spcBef>
            </a:pPr>
            <a:r>
              <a:rPr sz="1600" spc="-5" dirty="0">
                <a:latin typeface="Wingdings 2"/>
                <a:cs typeface="Wingdings 2"/>
              </a:rPr>
              <a:t></a:t>
            </a:r>
            <a:r>
              <a:rPr sz="1600" spc="-5" dirty="0">
                <a:latin typeface="Times New Roman"/>
                <a:cs typeface="Times New Roman"/>
              </a:rPr>
              <a:t> </a:t>
            </a:r>
            <a:r>
              <a:rPr lang="en-US" sz="1000" i="1" dirty="0">
                <a:latin typeface="Franklin Gothic Book" panose="020B0503020102020204" pitchFamily="34" charset="0"/>
              </a:rPr>
              <a:t>Perforated core with fiberglass packing around to absorb higher frequency sound.</a:t>
            </a:r>
          </a:p>
        </p:txBody>
      </p:sp>
      <p:sp>
        <p:nvSpPr>
          <p:cNvPr id="8" name="object 8"/>
          <p:cNvSpPr txBox="1"/>
          <p:nvPr/>
        </p:nvSpPr>
        <p:spPr>
          <a:xfrm>
            <a:off x="200512" y="5281801"/>
            <a:ext cx="206375" cy="256540"/>
          </a:xfrm>
          <a:prstGeom prst="rect">
            <a:avLst/>
          </a:prstGeom>
        </p:spPr>
        <p:txBody>
          <a:bodyPr vert="horz" wrap="square" lIns="0" tIns="0" rIns="0" bIns="0" rtlCol="0">
            <a:spAutoFit/>
          </a:bodyPr>
          <a:lstStyle/>
          <a:p>
            <a:pPr marL="12700">
              <a:lnSpc>
                <a:spcPct val="100000"/>
              </a:lnSpc>
            </a:pPr>
            <a:r>
              <a:rPr sz="1600" spc="-5" dirty="0">
                <a:latin typeface="Wingdings 2"/>
                <a:cs typeface="Wingdings 2"/>
              </a:rPr>
              <a:t></a:t>
            </a:r>
            <a:endParaRPr sz="1600" dirty="0">
              <a:latin typeface="Wingdings 2"/>
              <a:cs typeface="Wingdings 2"/>
            </a:endParaRPr>
          </a:p>
        </p:txBody>
      </p:sp>
      <p:sp>
        <p:nvSpPr>
          <p:cNvPr id="9" name="object 9"/>
          <p:cNvSpPr txBox="1"/>
          <p:nvPr/>
        </p:nvSpPr>
        <p:spPr>
          <a:xfrm>
            <a:off x="3436908" y="1823465"/>
            <a:ext cx="206375" cy="256540"/>
          </a:xfrm>
          <a:prstGeom prst="rect">
            <a:avLst/>
          </a:prstGeom>
        </p:spPr>
        <p:txBody>
          <a:bodyPr vert="horz" wrap="square" lIns="0" tIns="0" rIns="0" bIns="0" rtlCol="0">
            <a:spAutoFit/>
          </a:bodyPr>
          <a:lstStyle/>
          <a:p>
            <a:pPr marL="12700">
              <a:lnSpc>
                <a:spcPct val="100000"/>
              </a:lnSpc>
            </a:pPr>
            <a:r>
              <a:rPr sz="1600" spc="-5" dirty="0">
                <a:latin typeface="Wingdings 2"/>
                <a:cs typeface="Wingdings 2"/>
              </a:rPr>
              <a:t></a:t>
            </a:r>
            <a:endParaRPr sz="1600" dirty="0">
              <a:latin typeface="Wingdings 2"/>
              <a:cs typeface="Wingdings 2"/>
            </a:endParaRPr>
          </a:p>
        </p:txBody>
      </p:sp>
      <p:sp>
        <p:nvSpPr>
          <p:cNvPr id="10" name="object 10"/>
          <p:cNvSpPr txBox="1"/>
          <p:nvPr/>
        </p:nvSpPr>
        <p:spPr>
          <a:xfrm>
            <a:off x="5695649" y="2362970"/>
            <a:ext cx="206375" cy="256540"/>
          </a:xfrm>
          <a:prstGeom prst="rect">
            <a:avLst/>
          </a:prstGeom>
        </p:spPr>
        <p:txBody>
          <a:bodyPr vert="horz" wrap="square" lIns="0" tIns="0" rIns="0" bIns="0" rtlCol="0">
            <a:spAutoFit/>
          </a:bodyPr>
          <a:lstStyle/>
          <a:p>
            <a:pPr marL="12700">
              <a:lnSpc>
                <a:spcPct val="100000"/>
              </a:lnSpc>
            </a:pPr>
            <a:r>
              <a:rPr sz="1600" spc="-5" dirty="0">
                <a:latin typeface="Wingdings 2"/>
                <a:cs typeface="Wingdings 2"/>
              </a:rPr>
              <a:t></a:t>
            </a:r>
            <a:endParaRPr sz="1600" dirty="0">
              <a:latin typeface="Wingdings 2"/>
              <a:cs typeface="Wingdings 2"/>
            </a:endParaRPr>
          </a:p>
        </p:txBody>
      </p:sp>
      <p:sp>
        <p:nvSpPr>
          <p:cNvPr id="12" name="object 12"/>
          <p:cNvSpPr txBox="1"/>
          <p:nvPr/>
        </p:nvSpPr>
        <p:spPr>
          <a:xfrm>
            <a:off x="1390175" y="3815879"/>
            <a:ext cx="206375" cy="256540"/>
          </a:xfrm>
          <a:prstGeom prst="rect">
            <a:avLst/>
          </a:prstGeom>
        </p:spPr>
        <p:txBody>
          <a:bodyPr vert="horz" wrap="square" lIns="0" tIns="0" rIns="0" bIns="0" rtlCol="0">
            <a:spAutoFit/>
          </a:bodyPr>
          <a:lstStyle/>
          <a:p>
            <a:pPr marL="12700">
              <a:lnSpc>
                <a:spcPct val="100000"/>
              </a:lnSpc>
            </a:pPr>
            <a:r>
              <a:rPr sz="1600" spc="-5" dirty="0">
                <a:latin typeface="Wingdings 2"/>
                <a:cs typeface="Wingdings 2"/>
              </a:rPr>
              <a:t></a:t>
            </a:r>
            <a:endParaRPr sz="1600" dirty="0">
              <a:latin typeface="Wingdings 2"/>
              <a:cs typeface="Wingdings 2"/>
            </a:endParaRPr>
          </a:p>
        </p:txBody>
      </p:sp>
      <p:sp>
        <p:nvSpPr>
          <p:cNvPr id="14" name="object 14"/>
          <p:cNvSpPr txBox="1"/>
          <p:nvPr/>
        </p:nvSpPr>
        <p:spPr>
          <a:xfrm>
            <a:off x="802509" y="4831457"/>
            <a:ext cx="206375" cy="256540"/>
          </a:xfrm>
          <a:prstGeom prst="rect">
            <a:avLst/>
          </a:prstGeom>
        </p:spPr>
        <p:txBody>
          <a:bodyPr vert="horz" wrap="square" lIns="0" tIns="0" rIns="0" bIns="0" rtlCol="0">
            <a:spAutoFit/>
          </a:bodyPr>
          <a:lstStyle/>
          <a:p>
            <a:pPr marL="12700">
              <a:lnSpc>
                <a:spcPct val="100000"/>
              </a:lnSpc>
            </a:pPr>
            <a:r>
              <a:rPr sz="1600" spc="-5" dirty="0">
                <a:latin typeface="Wingdings 2"/>
                <a:cs typeface="Wingdings 2"/>
              </a:rPr>
              <a:t></a:t>
            </a:r>
            <a:endParaRPr sz="1600" dirty="0">
              <a:latin typeface="Wingdings 2"/>
              <a:cs typeface="Wingdings 2"/>
            </a:endParaRPr>
          </a:p>
        </p:txBody>
      </p:sp>
      <p:sp>
        <p:nvSpPr>
          <p:cNvPr id="15" name="object 15"/>
          <p:cNvSpPr/>
          <p:nvPr/>
        </p:nvSpPr>
        <p:spPr>
          <a:xfrm rot="14480610">
            <a:off x="310322" y="5525984"/>
            <a:ext cx="541020" cy="207197"/>
          </a:xfrm>
          <a:custGeom>
            <a:avLst/>
            <a:gdLst/>
            <a:ahLst/>
            <a:cxnLst/>
            <a:rect l="l" t="t" r="r" b="b"/>
            <a:pathLst>
              <a:path w="541019" h="274319">
                <a:moveTo>
                  <a:pt x="51054" y="205740"/>
                </a:moveTo>
                <a:lnTo>
                  <a:pt x="0" y="273939"/>
                </a:lnTo>
                <a:lnTo>
                  <a:pt x="85217" y="273939"/>
                </a:lnTo>
                <a:lnTo>
                  <a:pt x="74592" y="252730"/>
                </a:lnTo>
                <a:lnTo>
                  <a:pt x="56514" y="252730"/>
                </a:lnTo>
                <a:lnTo>
                  <a:pt x="52705" y="251460"/>
                </a:lnTo>
                <a:lnTo>
                  <a:pt x="51054" y="248412"/>
                </a:lnTo>
                <a:lnTo>
                  <a:pt x="49530" y="245237"/>
                </a:lnTo>
                <a:lnTo>
                  <a:pt x="50800" y="241427"/>
                </a:lnTo>
                <a:lnTo>
                  <a:pt x="53975" y="239903"/>
                </a:lnTo>
                <a:lnTo>
                  <a:pt x="65324" y="234226"/>
                </a:lnTo>
                <a:lnTo>
                  <a:pt x="51054" y="205740"/>
                </a:lnTo>
                <a:close/>
              </a:path>
              <a:path w="541019" h="274319">
                <a:moveTo>
                  <a:pt x="65324" y="234226"/>
                </a:moveTo>
                <a:lnTo>
                  <a:pt x="53975" y="239903"/>
                </a:lnTo>
                <a:lnTo>
                  <a:pt x="50800" y="241427"/>
                </a:lnTo>
                <a:lnTo>
                  <a:pt x="49530" y="245237"/>
                </a:lnTo>
                <a:lnTo>
                  <a:pt x="51054" y="248412"/>
                </a:lnTo>
                <a:lnTo>
                  <a:pt x="52705" y="251460"/>
                </a:lnTo>
                <a:lnTo>
                  <a:pt x="56514" y="252730"/>
                </a:lnTo>
                <a:lnTo>
                  <a:pt x="59689" y="251206"/>
                </a:lnTo>
                <a:lnTo>
                  <a:pt x="70997" y="245552"/>
                </a:lnTo>
                <a:lnTo>
                  <a:pt x="65324" y="234226"/>
                </a:lnTo>
                <a:close/>
              </a:path>
              <a:path w="541019" h="274319">
                <a:moveTo>
                  <a:pt x="70997" y="245552"/>
                </a:moveTo>
                <a:lnTo>
                  <a:pt x="59689" y="251206"/>
                </a:lnTo>
                <a:lnTo>
                  <a:pt x="56514" y="252730"/>
                </a:lnTo>
                <a:lnTo>
                  <a:pt x="74592" y="252730"/>
                </a:lnTo>
                <a:lnTo>
                  <a:pt x="70997" y="245552"/>
                </a:lnTo>
                <a:close/>
              </a:path>
              <a:path w="541019" h="274319">
                <a:moveTo>
                  <a:pt x="533654" y="0"/>
                </a:moveTo>
                <a:lnTo>
                  <a:pt x="65324" y="234226"/>
                </a:lnTo>
                <a:lnTo>
                  <a:pt x="70997" y="245552"/>
                </a:lnTo>
                <a:lnTo>
                  <a:pt x="536194" y="12954"/>
                </a:lnTo>
                <a:lnTo>
                  <a:pt x="539369" y="11303"/>
                </a:lnTo>
                <a:lnTo>
                  <a:pt x="540638" y="7493"/>
                </a:lnTo>
                <a:lnTo>
                  <a:pt x="539114" y="4445"/>
                </a:lnTo>
                <a:lnTo>
                  <a:pt x="537463" y="1270"/>
                </a:lnTo>
                <a:lnTo>
                  <a:pt x="533654" y="0"/>
                </a:lnTo>
                <a:close/>
              </a:path>
            </a:pathLst>
          </a:custGeom>
          <a:solidFill>
            <a:srgbClr val="000000"/>
          </a:solidFill>
        </p:spPr>
        <p:txBody>
          <a:bodyPr wrap="square" lIns="0" tIns="0" rIns="0" bIns="0" rtlCol="0"/>
          <a:lstStyle/>
          <a:p>
            <a:endParaRPr/>
          </a:p>
        </p:txBody>
      </p:sp>
      <p:sp>
        <p:nvSpPr>
          <p:cNvPr id="16" name="object 16"/>
          <p:cNvSpPr/>
          <p:nvPr/>
        </p:nvSpPr>
        <p:spPr>
          <a:xfrm rot="13541603">
            <a:off x="1452952" y="4207071"/>
            <a:ext cx="701675" cy="76200"/>
          </a:xfrm>
          <a:custGeom>
            <a:avLst/>
            <a:gdLst/>
            <a:ahLst/>
            <a:cxnLst/>
            <a:rect l="l" t="t" r="r" b="b"/>
            <a:pathLst>
              <a:path w="701675" h="76200">
                <a:moveTo>
                  <a:pt x="76200" y="0"/>
                </a:moveTo>
                <a:lnTo>
                  <a:pt x="0" y="38100"/>
                </a:lnTo>
                <a:lnTo>
                  <a:pt x="76200" y="76200"/>
                </a:lnTo>
                <a:lnTo>
                  <a:pt x="76200" y="44450"/>
                </a:lnTo>
                <a:lnTo>
                  <a:pt x="59943" y="44450"/>
                </a:lnTo>
                <a:lnTo>
                  <a:pt x="57150" y="41656"/>
                </a:lnTo>
                <a:lnTo>
                  <a:pt x="57150" y="34544"/>
                </a:lnTo>
                <a:lnTo>
                  <a:pt x="59943" y="31750"/>
                </a:lnTo>
                <a:lnTo>
                  <a:pt x="76200" y="31750"/>
                </a:lnTo>
                <a:lnTo>
                  <a:pt x="76200" y="0"/>
                </a:lnTo>
                <a:close/>
              </a:path>
              <a:path w="701675" h="76200">
                <a:moveTo>
                  <a:pt x="76200" y="31750"/>
                </a:moveTo>
                <a:lnTo>
                  <a:pt x="59943" y="31750"/>
                </a:lnTo>
                <a:lnTo>
                  <a:pt x="57150" y="34544"/>
                </a:lnTo>
                <a:lnTo>
                  <a:pt x="57150" y="41656"/>
                </a:lnTo>
                <a:lnTo>
                  <a:pt x="59943" y="44450"/>
                </a:lnTo>
                <a:lnTo>
                  <a:pt x="76200" y="44450"/>
                </a:lnTo>
                <a:lnTo>
                  <a:pt x="76200" y="31750"/>
                </a:lnTo>
                <a:close/>
              </a:path>
              <a:path w="701675" h="76200">
                <a:moveTo>
                  <a:pt x="698881" y="31750"/>
                </a:moveTo>
                <a:lnTo>
                  <a:pt x="76200" y="31750"/>
                </a:lnTo>
                <a:lnTo>
                  <a:pt x="76200" y="44450"/>
                </a:lnTo>
                <a:lnTo>
                  <a:pt x="698881" y="44450"/>
                </a:lnTo>
                <a:lnTo>
                  <a:pt x="701675" y="41656"/>
                </a:lnTo>
                <a:lnTo>
                  <a:pt x="701675" y="34544"/>
                </a:lnTo>
                <a:lnTo>
                  <a:pt x="698881" y="31750"/>
                </a:lnTo>
                <a:close/>
              </a:path>
            </a:pathLst>
          </a:custGeom>
          <a:solidFill>
            <a:srgbClr val="000000"/>
          </a:solidFill>
        </p:spPr>
        <p:txBody>
          <a:bodyPr wrap="square" lIns="0" tIns="0" rIns="0" bIns="0" rtlCol="0"/>
          <a:lstStyle/>
          <a:p>
            <a:endParaRPr/>
          </a:p>
        </p:txBody>
      </p:sp>
      <p:sp>
        <p:nvSpPr>
          <p:cNvPr id="17" name="object 17"/>
          <p:cNvSpPr/>
          <p:nvPr/>
        </p:nvSpPr>
        <p:spPr>
          <a:xfrm rot="20618463">
            <a:off x="5717303" y="1742173"/>
            <a:ext cx="578485" cy="616585"/>
          </a:xfrm>
          <a:custGeom>
            <a:avLst/>
            <a:gdLst/>
            <a:ahLst/>
            <a:cxnLst/>
            <a:rect l="l" t="t" r="r" b="b"/>
            <a:pathLst>
              <a:path w="578485" h="616585">
                <a:moveTo>
                  <a:pt x="521769" y="51326"/>
                </a:moveTo>
                <a:lnTo>
                  <a:pt x="2412" y="605282"/>
                </a:lnTo>
                <a:lnTo>
                  <a:pt x="0" y="607822"/>
                </a:lnTo>
                <a:lnTo>
                  <a:pt x="126" y="611886"/>
                </a:lnTo>
                <a:lnTo>
                  <a:pt x="2667" y="614172"/>
                </a:lnTo>
                <a:lnTo>
                  <a:pt x="5207" y="616585"/>
                </a:lnTo>
                <a:lnTo>
                  <a:pt x="9271" y="616458"/>
                </a:lnTo>
                <a:lnTo>
                  <a:pt x="11557" y="613917"/>
                </a:lnTo>
                <a:lnTo>
                  <a:pt x="530941" y="59932"/>
                </a:lnTo>
                <a:lnTo>
                  <a:pt x="521769" y="51326"/>
                </a:lnTo>
                <a:close/>
              </a:path>
              <a:path w="578485" h="616585">
                <a:moveTo>
                  <a:pt x="566767" y="39242"/>
                </a:moveTo>
                <a:lnTo>
                  <a:pt x="536829" y="39242"/>
                </a:lnTo>
                <a:lnTo>
                  <a:pt x="541909" y="44069"/>
                </a:lnTo>
                <a:lnTo>
                  <a:pt x="542036" y="48133"/>
                </a:lnTo>
                <a:lnTo>
                  <a:pt x="539623" y="50673"/>
                </a:lnTo>
                <a:lnTo>
                  <a:pt x="530941" y="59932"/>
                </a:lnTo>
                <a:lnTo>
                  <a:pt x="554101" y="81661"/>
                </a:lnTo>
                <a:lnTo>
                  <a:pt x="566767" y="39242"/>
                </a:lnTo>
                <a:close/>
              </a:path>
              <a:path w="578485" h="616585">
                <a:moveTo>
                  <a:pt x="536829" y="39242"/>
                </a:moveTo>
                <a:lnTo>
                  <a:pt x="532764" y="39370"/>
                </a:lnTo>
                <a:lnTo>
                  <a:pt x="530479" y="42037"/>
                </a:lnTo>
                <a:lnTo>
                  <a:pt x="521769" y="51326"/>
                </a:lnTo>
                <a:lnTo>
                  <a:pt x="530941" y="59932"/>
                </a:lnTo>
                <a:lnTo>
                  <a:pt x="539623" y="50673"/>
                </a:lnTo>
                <a:lnTo>
                  <a:pt x="542036" y="48133"/>
                </a:lnTo>
                <a:lnTo>
                  <a:pt x="541909" y="44069"/>
                </a:lnTo>
                <a:lnTo>
                  <a:pt x="536829" y="39242"/>
                </a:lnTo>
                <a:close/>
              </a:path>
              <a:path w="578485" h="616585">
                <a:moveTo>
                  <a:pt x="578485" y="0"/>
                </a:moveTo>
                <a:lnTo>
                  <a:pt x="498601" y="29590"/>
                </a:lnTo>
                <a:lnTo>
                  <a:pt x="521769" y="51326"/>
                </a:lnTo>
                <a:lnTo>
                  <a:pt x="530479" y="42037"/>
                </a:lnTo>
                <a:lnTo>
                  <a:pt x="532764" y="39370"/>
                </a:lnTo>
                <a:lnTo>
                  <a:pt x="536829" y="39242"/>
                </a:lnTo>
                <a:lnTo>
                  <a:pt x="566767" y="39242"/>
                </a:lnTo>
                <a:lnTo>
                  <a:pt x="578485" y="0"/>
                </a:lnTo>
                <a:close/>
              </a:path>
            </a:pathLst>
          </a:custGeom>
          <a:solidFill>
            <a:srgbClr val="000000"/>
          </a:solidFill>
        </p:spPr>
        <p:txBody>
          <a:bodyPr wrap="square" lIns="0" tIns="0" rIns="0" bIns="0" rtlCol="0"/>
          <a:lstStyle/>
          <a:p>
            <a:endParaRPr dirty="0"/>
          </a:p>
        </p:txBody>
      </p:sp>
      <p:sp>
        <p:nvSpPr>
          <p:cNvPr id="18" name="object 18"/>
          <p:cNvSpPr/>
          <p:nvPr/>
        </p:nvSpPr>
        <p:spPr>
          <a:xfrm rot="12904082">
            <a:off x="3383886" y="1442357"/>
            <a:ext cx="312420" cy="398145"/>
          </a:xfrm>
          <a:custGeom>
            <a:avLst/>
            <a:gdLst/>
            <a:ahLst/>
            <a:cxnLst/>
            <a:rect l="l" t="t" r="r" b="b"/>
            <a:pathLst>
              <a:path w="312419" h="398145">
                <a:moveTo>
                  <a:pt x="259990" y="341473"/>
                </a:moveTo>
                <a:lnTo>
                  <a:pt x="234950" y="361061"/>
                </a:lnTo>
                <a:lnTo>
                  <a:pt x="311912" y="397637"/>
                </a:lnTo>
                <a:lnTo>
                  <a:pt x="303235" y="354711"/>
                </a:lnTo>
                <a:lnTo>
                  <a:pt x="273938" y="354711"/>
                </a:lnTo>
                <a:lnTo>
                  <a:pt x="270001" y="354203"/>
                </a:lnTo>
                <a:lnTo>
                  <a:pt x="267843" y="351536"/>
                </a:lnTo>
                <a:lnTo>
                  <a:pt x="259990" y="341473"/>
                </a:lnTo>
                <a:close/>
              </a:path>
              <a:path w="312419" h="398145">
                <a:moveTo>
                  <a:pt x="270033" y="333616"/>
                </a:moveTo>
                <a:lnTo>
                  <a:pt x="259990" y="341473"/>
                </a:lnTo>
                <a:lnTo>
                  <a:pt x="267843" y="351536"/>
                </a:lnTo>
                <a:lnTo>
                  <a:pt x="270001" y="354203"/>
                </a:lnTo>
                <a:lnTo>
                  <a:pt x="273938" y="354711"/>
                </a:lnTo>
                <a:lnTo>
                  <a:pt x="279526" y="350393"/>
                </a:lnTo>
                <a:lnTo>
                  <a:pt x="280035" y="346456"/>
                </a:lnTo>
                <a:lnTo>
                  <a:pt x="277875" y="343662"/>
                </a:lnTo>
                <a:lnTo>
                  <a:pt x="270033" y="333616"/>
                </a:lnTo>
                <a:close/>
              </a:path>
              <a:path w="312419" h="398145">
                <a:moveTo>
                  <a:pt x="295020" y="314071"/>
                </a:moveTo>
                <a:lnTo>
                  <a:pt x="270033" y="333616"/>
                </a:lnTo>
                <a:lnTo>
                  <a:pt x="277875" y="343662"/>
                </a:lnTo>
                <a:lnTo>
                  <a:pt x="280035" y="346456"/>
                </a:lnTo>
                <a:lnTo>
                  <a:pt x="279526" y="350393"/>
                </a:lnTo>
                <a:lnTo>
                  <a:pt x="273938" y="354711"/>
                </a:lnTo>
                <a:lnTo>
                  <a:pt x="303235" y="354711"/>
                </a:lnTo>
                <a:lnTo>
                  <a:pt x="295020" y="314071"/>
                </a:lnTo>
                <a:close/>
              </a:path>
              <a:path w="312419" h="398145">
                <a:moveTo>
                  <a:pt x="5968" y="0"/>
                </a:moveTo>
                <a:lnTo>
                  <a:pt x="381" y="4318"/>
                </a:lnTo>
                <a:lnTo>
                  <a:pt x="0" y="8255"/>
                </a:lnTo>
                <a:lnTo>
                  <a:pt x="2159" y="11049"/>
                </a:lnTo>
                <a:lnTo>
                  <a:pt x="259990" y="341473"/>
                </a:lnTo>
                <a:lnTo>
                  <a:pt x="270033" y="333616"/>
                </a:lnTo>
                <a:lnTo>
                  <a:pt x="12064" y="3175"/>
                </a:lnTo>
                <a:lnTo>
                  <a:pt x="9906" y="381"/>
                </a:lnTo>
                <a:lnTo>
                  <a:pt x="5968" y="0"/>
                </a:lnTo>
                <a:close/>
              </a:path>
            </a:pathLst>
          </a:custGeom>
          <a:solidFill>
            <a:srgbClr val="000000"/>
          </a:solidFill>
        </p:spPr>
        <p:txBody>
          <a:bodyPr wrap="square" lIns="0" tIns="0" rIns="0" bIns="0" rtlCol="0"/>
          <a:lstStyle/>
          <a:p>
            <a:endParaRPr/>
          </a:p>
        </p:txBody>
      </p:sp>
      <p:sp>
        <p:nvSpPr>
          <p:cNvPr id="19" name="object 19"/>
          <p:cNvSpPr/>
          <p:nvPr/>
        </p:nvSpPr>
        <p:spPr>
          <a:xfrm>
            <a:off x="970342" y="5001259"/>
            <a:ext cx="264795" cy="227329"/>
          </a:xfrm>
          <a:custGeom>
            <a:avLst/>
            <a:gdLst/>
            <a:ahLst/>
            <a:cxnLst/>
            <a:rect l="l" t="t" r="r" b="b"/>
            <a:pathLst>
              <a:path w="264794" h="227329">
                <a:moveTo>
                  <a:pt x="202213" y="182158"/>
                </a:moveTo>
                <a:lnTo>
                  <a:pt x="181609" y="206247"/>
                </a:lnTo>
                <a:lnTo>
                  <a:pt x="264287" y="226821"/>
                </a:lnTo>
                <a:lnTo>
                  <a:pt x="249858" y="192658"/>
                </a:lnTo>
                <a:lnTo>
                  <a:pt x="214503" y="192658"/>
                </a:lnTo>
                <a:lnTo>
                  <a:pt x="202213" y="182158"/>
                </a:lnTo>
                <a:close/>
              </a:path>
              <a:path w="264794" h="227329">
                <a:moveTo>
                  <a:pt x="210467" y="172506"/>
                </a:moveTo>
                <a:lnTo>
                  <a:pt x="202213" y="182158"/>
                </a:lnTo>
                <a:lnTo>
                  <a:pt x="214503" y="192658"/>
                </a:lnTo>
                <a:lnTo>
                  <a:pt x="218566" y="192404"/>
                </a:lnTo>
                <a:lnTo>
                  <a:pt x="223138" y="187070"/>
                </a:lnTo>
                <a:lnTo>
                  <a:pt x="222757" y="183006"/>
                </a:lnTo>
                <a:lnTo>
                  <a:pt x="210467" y="172506"/>
                </a:lnTo>
                <a:close/>
              </a:path>
              <a:path w="264794" h="227329">
                <a:moveTo>
                  <a:pt x="231140" y="148335"/>
                </a:moveTo>
                <a:lnTo>
                  <a:pt x="210467" y="172506"/>
                </a:lnTo>
                <a:lnTo>
                  <a:pt x="222757" y="183006"/>
                </a:lnTo>
                <a:lnTo>
                  <a:pt x="223138" y="187070"/>
                </a:lnTo>
                <a:lnTo>
                  <a:pt x="218566" y="192404"/>
                </a:lnTo>
                <a:lnTo>
                  <a:pt x="214503" y="192658"/>
                </a:lnTo>
                <a:lnTo>
                  <a:pt x="249858" y="192658"/>
                </a:lnTo>
                <a:lnTo>
                  <a:pt x="231140" y="148335"/>
                </a:lnTo>
                <a:close/>
              </a:path>
              <a:path w="264794" h="227329">
                <a:moveTo>
                  <a:pt x="8572" y="0"/>
                </a:moveTo>
                <a:lnTo>
                  <a:pt x="4559" y="381"/>
                </a:lnTo>
                <a:lnTo>
                  <a:pt x="0" y="5714"/>
                </a:lnTo>
                <a:lnTo>
                  <a:pt x="317" y="9651"/>
                </a:lnTo>
                <a:lnTo>
                  <a:pt x="202213" y="182158"/>
                </a:lnTo>
                <a:lnTo>
                  <a:pt x="210467" y="172506"/>
                </a:lnTo>
                <a:lnTo>
                  <a:pt x="8572" y="0"/>
                </a:lnTo>
                <a:close/>
              </a:path>
            </a:pathLst>
          </a:custGeom>
          <a:solidFill>
            <a:srgbClr val="000000"/>
          </a:solidFill>
        </p:spPr>
        <p:txBody>
          <a:bodyPr wrap="square" lIns="0" tIns="0" rIns="0" bIns="0" rtlCol="0"/>
          <a:lstStyle/>
          <a:p>
            <a:endParaRPr/>
          </a:p>
        </p:txBody>
      </p:sp>
      <p:sp>
        <p:nvSpPr>
          <p:cNvPr id="21" name="object 21"/>
          <p:cNvSpPr/>
          <p:nvPr/>
        </p:nvSpPr>
        <p:spPr>
          <a:xfrm rot="5096251">
            <a:off x="3615639" y="1467657"/>
            <a:ext cx="333375" cy="455295"/>
          </a:xfrm>
          <a:custGeom>
            <a:avLst/>
            <a:gdLst/>
            <a:ahLst/>
            <a:cxnLst/>
            <a:rect l="l" t="t" r="r" b="b"/>
            <a:pathLst>
              <a:path w="333375" h="455295">
                <a:moveTo>
                  <a:pt x="49998" y="57859"/>
                </a:moveTo>
                <a:lnTo>
                  <a:pt x="39716" y="65329"/>
                </a:lnTo>
                <a:lnTo>
                  <a:pt x="320675" y="451408"/>
                </a:lnTo>
                <a:lnTo>
                  <a:pt x="322707" y="454240"/>
                </a:lnTo>
                <a:lnTo>
                  <a:pt x="326644" y="454875"/>
                </a:lnTo>
                <a:lnTo>
                  <a:pt x="329438" y="452805"/>
                </a:lnTo>
                <a:lnTo>
                  <a:pt x="332359" y="450748"/>
                </a:lnTo>
                <a:lnTo>
                  <a:pt x="332994" y="446773"/>
                </a:lnTo>
                <a:lnTo>
                  <a:pt x="330835" y="443941"/>
                </a:lnTo>
                <a:lnTo>
                  <a:pt x="49998" y="57859"/>
                </a:lnTo>
                <a:close/>
              </a:path>
              <a:path w="333375" h="455295">
                <a:moveTo>
                  <a:pt x="0" y="0"/>
                </a:moveTo>
                <a:lnTo>
                  <a:pt x="13970" y="84035"/>
                </a:lnTo>
                <a:lnTo>
                  <a:pt x="39716" y="65329"/>
                </a:lnTo>
                <a:lnTo>
                  <a:pt x="32258" y="55079"/>
                </a:lnTo>
                <a:lnTo>
                  <a:pt x="30225" y="52247"/>
                </a:lnTo>
                <a:lnTo>
                  <a:pt x="30734" y="48272"/>
                </a:lnTo>
                <a:lnTo>
                  <a:pt x="33655" y="46215"/>
                </a:lnTo>
                <a:lnTo>
                  <a:pt x="36449" y="44145"/>
                </a:lnTo>
                <a:lnTo>
                  <a:pt x="68874" y="44145"/>
                </a:lnTo>
                <a:lnTo>
                  <a:pt x="75692" y="39192"/>
                </a:lnTo>
                <a:lnTo>
                  <a:pt x="0" y="0"/>
                </a:lnTo>
                <a:close/>
              </a:path>
              <a:path w="333375" h="455295">
                <a:moveTo>
                  <a:pt x="36449" y="44145"/>
                </a:moveTo>
                <a:lnTo>
                  <a:pt x="33655" y="46215"/>
                </a:lnTo>
                <a:lnTo>
                  <a:pt x="30734" y="48272"/>
                </a:lnTo>
                <a:lnTo>
                  <a:pt x="30225" y="52247"/>
                </a:lnTo>
                <a:lnTo>
                  <a:pt x="32258" y="55079"/>
                </a:lnTo>
                <a:lnTo>
                  <a:pt x="39716" y="65329"/>
                </a:lnTo>
                <a:lnTo>
                  <a:pt x="49998" y="57859"/>
                </a:lnTo>
                <a:lnTo>
                  <a:pt x="42545" y="47612"/>
                </a:lnTo>
                <a:lnTo>
                  <a:pt x="40386" y="44767"/>
                </a:lnTo>
                <a:lnTo>
                  <a:pt x="36449" y="44145"/>
                </a:lnTo>
                <a:close/>
              </a:path>
              <a:path w="333375" h="455295">
                <a:moveTo>
                  <a:pt x="68874" y="44145"/>
                </a:moveTo>
                <a:lnTo>
                  <a:pt x="36449" y="44145"/>
                </a:lnTo>
                <a:lnTo>
                  <a:pt x="40386" y="44767"/>
                </a:lnTo>
                <a:lnTo>
                  <a:pt x="42545" y="47612"/>
                </a:lnTo>
                <a:lnTo>
                  <a:pt x="49998" y="57859"/>
                </a:lnTo>
                <a:lnTo>
                  <a:pt x="68874" y="44145"/>
                </a:lnTo>
                <a:close/>
              </a:path>
            </a:pathLst>
          </a:custGeom>
          <a:solidFill>
            <a:srgbClr val="000000"/>
          </a:solidFill>
        </p:spPr>
        <p:txBody>
          <a:bodyPr wrap="square" lIns="0" tIns="0" rIns="0" bIns="0" rtlCol="0"/>
          <a:lstStyle/>
          <a:p>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p:cNvSpPr txBox="1"/>
          <p:nvPr/>
        </p:nvSpPr>
        <p:spPr>
          <a:xfrm>
            <a:off x="6727972" y="2468050"/>
            <a:ext cx="2764790" cy="4565096"/>
          </a:xfrm>
          <a:prstGeom prst="rect">
            <a:avLst/>
          </a:prstGeom>
        </p:spPr>
        <p:txBody>
          <a:bodyPr vert="horz" wrap="square" lIns="0" tIns="0" rIns="0" bIns="0" rtlCol="0">
            <a:spAutoFit/>
          </a:bodyPr>
          <a:lstStyle/>
          <a:p>
            <a:pPr marL="152400" marR="140970" indent="285115" algn="ctr">
              <a:lnSpc>
                <a:spcPts val="2270"/>
              </a:lnSpc>
            </a:pPr>
            <a:r>
              <a:rPr lang="en-US" b="1" i="1" spc="-5" dirty="0">
                <a:latin typeface="Georgia"/>
                <a:cs typeface="Georgia"/>
              </a:rPr>
              <a:t>2017 Formula SAE</a:t>
            </a:r>
          </a:p>
          <a:p>
            <a:pPr marL="152400" marR="140970" indent="285115" algn="ctr">
              <a:lnSpc>
                <a:spcPts val="2270"/>
              </a:lnSpc>
            </a:pPr>
            <a:r>
              <a:rPr lang="en-US" b="1" i="1" spc="-5" dirty="0">
                <a:latin typeface="Georgia"/>
                <a:cs typeface="Georgia"/>
              </a:rPr>
              <a:t>Cooling System</a:t>
            </a:r>
            <a:endParaRPr b="1" i="1" dirty="0">
              <a:latin typeface="Georgia"/>
              <a:cs typeface="Georgia"/>
            </a:endParaRPr>
          </a:p>
          <a:p>
            <a:pPr marL="12700" marR="5080">
              <a:lnSpc>
                <a:spcPct val="94500"/>
              </a:lnSpc>
              <a:spcBef>
                <a:spcPts val="1120"/>
              </a:spcBef>
            </a:pPr>
            <a:r>
              <a:rPr lang="en-US" sz="1100" dirty="0">
                <a:latin typeface="Franklin Gothic Book"/>
                <a:cs typeface="Franklin Gothic Book"/>
              </a:rPr>
              <a:t>This cooling system was another component which our senior design group focused on. Previous UTSA Formula SAE teams have had issues with overheating at competition so a large focus was put on creating a lightweight cooling system that could keep the engine in thermal equilibrium. I used Ricardo Wave to record the fuel mass flow rate of the engine and used this data to determine how much heat would need to be dispelled from the coolant. To validate this I created an Arduino-based data acquisition device to record temperatures of both the coolant and used this data to size the heat exchanger. 3K Twill carbon fiber was chosen for the ducting material to keep this system as lightweight as possible.</a:t>
            </a:r>
            <a:endParaRPr sz="1100" dirty="0">
              <a:latin typeface="Franklin Gothic Book"/>
              <a:cs typeface="Franklin Gothic Book"/>
            </a:endParaRPr>
          </a:p>
          <a:p>
            <a:pPr>
              <a:lnSpc>
                <a:spcPct val="100000"/>
              </a:lnSpc>
            </a:pPr>
            <a:endParaRPr sz="1100" dirty="0">
              <a:latin typeface="Times New Roman"/>
              <a:cs typeface="Times New Roman"/>
            </a:endParaRPr>
          </a:p>
          <a:p>
            <a:pPr>
              <a:lnSpc>
                <a:spcPct val="100000"/>
              </a:lnSpc>
              <a:spcBef>
                <a:spcPts val="25"/>
              </a:spcBef>
            </a:pPr>
            <a:endParaRPr sz="1300" dirty="0">
              <a:latin typeface="Times New Roman"/>
              <a:cs typeface="Times New Roman"/>
            </a:endParaRPr>
          </a:p>
          <a:p>
            <a:pPr marL="12700" marR="186055">
              <a:lnSpc>
                <a:spcPct val="94500"/>
              </a:lnSpc>
            </a:pPr>
            <a:r>
              <a:rPr sz="1000" b="1" i="1" spc="-5" dirty="0">
                <a:latin typeface="Franklin Gothic Book"/>
                <a:cs typeface="Franklin Gothic Book"/>
              </a:rPr>
              <a:t>Top — </a:t>
            </a:r>
            <a:r>
              <a:rPr lang="en-US" sz="1000" i="1" spc="-5" dirty="0">
                <a:latin typeface="Franklin Gothic Book"/>
                <a:cs typeface="Franklin Gothic Book"/>
              </a:rPr>
              <a:t> 3D SolidWorks model render of the cooling system.</a:t>
            </a:r>
            <a:r>
              <a:rPr sz="1000" b="1" i="1" spc="-5" dirty="0">
                <a:latin typeface="Franklin Gothic Book"/>
                <a:cs typeface="Franklin Gothic Book"/>
              </a:rPr>
              <a:t> Bottom Left — </a:t>
            </a:r>
            <a:r>
              <a:rPr lang="en-US" sz="1000" i="1" spc="-5" dirty="0">
                <a:latin typeface="Franklin Gothic Book"/>
                <a:cs typeface="Franklin Gothic Book"/>
              </a:rPr>
              <a:t>Heat transfer rate that cooling system needed to dispel at each engine speed</a:t>
            </a:r>
            <a:r>
              <a:rPr sz="1000" i="1" spc="-5" dirty="0">
                <a:latin typeface="Franklin Gothic Book"/>
                <a:cs typeface="Franklin Gothic Book"/>
              </a:rPr>
              <a:t>. </a:t>
            </a:r>
            <a:r>
              <a:rPr sz="1000" b="1" i="1" dirty="0">
                <a:latin typeface="Franklin Gothic Book"/>
                <a:cs typeface="Franklin Gothic Book"/>
              </a:rPr>
              <a:t>Bottom </a:t>
            </a:r>
            <a:r>
              <a:rPr sz="1000" b="1" i="1" spc="-5" dirty="0">
                <a:latin typeface="Franklin Gothic Book"/>
                <a:cs typeface="Franklin Gothic Book"/>
              </a:rPr>
              <a:t>Right — </a:t>
            </a:r>
            <a:r>
              <a:rPr lang="en-US" sz="1000" i="1" spc="-5" dirty="0">
                <a:latin typeface="Franklin Gothic Book"/>
                <a:cs typeface="Franklin Gothic Book"/>
              </a:rPr>
              <a:t>Final manufactured cooling system. </a:t>
            </a:r>
            <a:endParaRPr sz="1000" dirty="0">
              <a:latin typeface="Franklin Gothic Book"/>
              <a:cs typeface="Franklin Gothic Book"/>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b="33333"/>
          <a:stretch/>
        </p:blipFill>
        <p:spPr>
          <a:xfrm>
            <a:off x="3542211" y="3887470"/>
            <a:ext cx="2972889" cy="2971800"/>
          </a:xfrm>
          <a:prstGeom prst="roundRect">
            <a:avLst>
              <a:gd name="adj" fmla="val 6997"/>
            </a:avLst>
          </a:prstGeom>
        </p:spPr>
      </p:pic>
      <p:pic>
        <p:nvPicPr>
          <p:cNvPr id="10" name="Picture 9"/>
          <p:cNvPicPr>
            <a:picLocks noChangeAspect="1"/>
          </p:cNvPicPr>
          <p:nvPr/>
        </p:nvPicPr>
        <p:blipFill>
          <a:blip r:embed="rId4"/>
          <a:stretch>
            <a:fillRect/>
          </a:stretch>
        </p:blipFill>
        <p:spPr>
          <a:xfrm>
            <a:off x="457200" y="3900533"/>
            <a:ext cx="2971800" cy="2971800"/>
          </a:xfrm>
          <a:prstGeom prst="roundRect">
            <a:avLst>
              <a:gd name="adj" fmla="val 5296"/>
            </a:avLst>
          </a:prstGeom>
        </p:spPr>
      </p:pic>
      <p:pic>
        <p:nvPicPr>
          <p:cNvPr id="8" name="Picture 7"/>
          <p:cNvPicPr>
            <a:picLocks noChangeAspect="1"/>
          </p:cNvPicPr>
          <p:nvPr/>
        </p:nvPicPr>
        <p:blipFill rotWithShape="1">
          <a:blip r:embed="rId5"/>
          <a:srcRect l="21969" t="15581" r="32576" b="25864"/>
          <a:stretch/>
        </p:blipFill>
        <p:spPr>
          <a:xfrm>
            <a:off x="570411" y="325710"/>
            <a:ext cx="5717177" cy="3574823"/>
          </a:xfrm>
          <a:prstGeom prst="rect">
            <a:avLst/>
          </a:prstGeom>
        </p:spPr>
      </p:pic>
      <p:sp>
        <p:nvSpPr>
          <p:cNvPr id="6" name="object 6"/>
          <p:cNvSpPr/>
          <p:nvPr/>
        </p:nvSpPr>
        <p:spPr>
          <a:xfrm>
            <a:off x="6712097" y="5943600"/>
            <a:ext cx="2780665" cy="0"/>
          </a:xfrm>
          <a:custGeom>
            <a:avLst/>
            <a:gdLst/>
            <a:ahLst/>
            <a:cxnLst/>
            <a:rect l="l" t="t" r="r" b="b"/>
            <a:pathLst>
              <a:path w="2780665">
                <a:moveTo>
                  <a:pt x="0" y="0"/>
                </a:moveTo>
                <a:lnTo>
                  <a:pt x="2780410" y="0"/>
                </a:lnTo>
              </a:path>
            </a:pathLst>
          </a:custGeom>
          <a:ln w="6096">
            <a:solidFill>
              <a:srgbClr val="000000"/>
            </a:solidFill>
          </a:ln>
        </p:spPr>
        <p:txBody>
          <a:bodyPr wrap="square" lIns="0" tIns="0" rIns="0" bIns="0" rtlCol="0"/>
          <a:lstStyle/>
          <a:p>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p:cNvSpPr txBox="1"/>
          <p:nvPr/>
        </p:nvSpPr>
        <p:spPr>
          <a:xfrm>
            <a:off x="3354476" y="5303521"/>
            <a:ext cx="6629400" cy="2477281"/>
          </a:xfrm>
          <a:prstGeom prst="rect">
            <a:avLst/>
          </a:prstGeom>
        </p:spPr>
        <p:txBody>
          <a:bodyPr vert="horz" wrap="square" lIns="0" tIns="0" rIns="0" bIns="0" rtlCol="0">
            <a:spAutoFit/>
          </a:bodyPr>
          <a:lstStyle/>
          <a:p>
            <a:pPr marL="12700" marR="5080">
              <a:lnSpc>
                <a:spcPct val="93400"/>
              </a:lnSpc>
            </a:pPr>
            <a:r>
              <a:rPr sz="1600" spc="-5" dirty="0">
                <a:latin typeface="Wingdings 2"/>
                <a:cs typeface="Wingdings 2"/>
              </a:rPr>
              <a:t></a:t>
            </a:r>
            <a:r>
              <a:rPr sz="1600" spc="-5" dirty="0">
                <a:latin typeface="Times New Roman"/>
                <a:cs typeface="Times New Roman"/>
              </a:rPr>
              <a:t> </a:t>
            </a:r>
            <a:r>
              <a:rPr lang="en-US" sz="1000" i="1" spc="-5" dirty="0">
                <a:latin typeface="Franklin Gothic Book"/>
                <a:cs typeface="Times New Roman"/>
              </a:rPr>
              <a:t>Diverging nozzle design allows for a high pressure region  on the front of the heat exchanger to create a greater mass flow rate and a greater heat transfer rate as a result. Manufactured with 3K Twill carbon fiber for its lightweight and ease of manufacture.</a:t>
            </a:r>
            <a:endParaRPr sz="1000" dirty="0">
              <a:latin typeface="Franklin Gothic Book"/>
              <a:cs typeface="Franklin Gothic Book"/>
            </a:endParaRPr>
          </a:p>
          <a:p>
            <a:pPr marL="12700">
              <a:lnSpc>
                <a:spcPts val="1700"/>
              </a:lnSpc>
            </a:pPr>
            <a:r>
              <a:rPr sz="1600" spc="-5" dirty="0">
                <a:latin typeface="Wingdings 2"/>
                <a:cs typeface="Wingdings 2"/>
              </a:rPr>
              <a:t></a:t>
            </a:r>
            <a:r>
              <a:rPr sz="1600" spc="-5" dirty="0">
                <a:latin typeface="Times New Roman"/>
                <a:cs typeface="Times New Roman"/>
              </a:rPr>
              <a:t> </a:t>
            </a:r>
            <a:r>
              <a:rPr lang="en-US" sz="1000" i="1" spc="-5" dirty="0">
                <a:latin typeface="Franklin Gothic Book"/>
                <a:cs typeface="Franklin Gothic Book"/>
              </a:rPr>
              <a:t>Heat exchanger area chosen through Effectiveness-NTU method and through simulation in Ricardo Wave. </a:t>
            </a:r>
            <a:endParaRPr sz="1000" dirty="0">
              <a:latin typeface="Franklin Gothic Book"/>
              <a:cs typeface="Franklin Gothic Book"/>
            </a:endParaRPr>
          </a:p>
          <a:p>
            <a:pPr marL="12700">
              <a:lnSpc>
                <a:spcPts val="1689"/>
              </a:lnSpc>
            </a:pPr>
            <a:r>
              <a:rPr sz="1600" spc="-5" dirty="0">
                <a:latin typeface="Wingdings 2"/>
                <a:cs typeface="Wingdings 2"/>
              </a:rPr>
              <a:t></a:t>
            </a:r>
            <a:r>
              <a:rPr sz="1600" spc="-5" dirty="0">
                <a:latin typeface="Times New Roman"/>
                <a:cs typeface="Times New Roman"/>
              </a:rPr>
              <a:t> </a:t>
            </a:r>
            <a:r>
              <a:rPr lang="en-US" sz="1000" i="1" spc="-5" dirty="0">
                <a:latin typeface="Franklin Gothic Book"/>
                <a:cs typeface="Franklin Gothic Book"/>
              </a:rPr>
              <a:t>Converging nozzle design works in consort with the front diverging design to generate the greatest pressure differential. Mounting created for fan to rivet on and ensure that all air must pass through the fan.</a:t>
            </a:r>
            <a:r>
              <a:rPr sz="1000" i="1" spc="-5" dirty="0">
                <a:latin typeface="Franklin Gothic Book"/>
                <a:cs typeface="Franklin Gothic Book"/>
              </a:rPr>
              <a:t>.</a:t>
            </a:r>
            <a:endParaRPr sz="1000" dirty="0">
              <a:latin typeface="Franklin Gothic Book"/>
              <a:cs typeface="Franklin Gothic Book"/>
            </a:endParaRPr>
          </a:p>
          <a:p>
            <a:pPr marL="12700">
              <a:lnSpc>
                <a:spcPts val="1675"/>
              </a:lnSpc>
            </a:pPr>
            <a:r>
              <a:rPr sz="1600" spc="-5" dirty="0">
                <a:latin typeface="Wingdings 2"/>
                <a:cs typeface="Wingdings 2"/>
              </a:rPr>
              <a:t></a:t>
            </a:r>
            <a:r>
              <a:rPr sz="1600" spc="-5" dirty="0">
                <a:latin typeface="Times New Roman"/>
                <a:cs typeface="Times New Roman"/>
              </a:rPr>
              <a:t> </a:t>
            </a:r>
            <a:r>
              <a:rPr lang="en-US" sz="1000" i="1" spc="-5" dirty="0">
                <a:latin typeface="Franklin Gothic Book"/>
                <a:cs typeface="Times New Roman"/>
              </a:rPr>
              <a:t>6061-T6 aluminum mounts were created to rivet onto carbon fiber radiator ducts to ensure positioning if car impacted a cone.</a:t>
            </a:r>
            <a:endParaRPr sz="1000" dirty="0">
              <a:latin typeface="Franklin Gothic Book"/>
              <a:cs typeface="Franklin Gothic Book"/>
            </a:endParaRPr>
          </a:p>
          <a:p>
            <a:pPr marL="12700">
              <a:lnSpc>
                <a:spcPts val="1700"/>
              </a:lnSpc>
            </a:pPr>
            <a:r>
              <a:rPr sz="1600" spc="-5" dirty="0">
                <a:latin typeface="Wingdings 2"/>
                <a:cs typeface="Wingdings 2"/>
              </a:rPr>
              <a:t></a:t>
            </a:r>
            <a:r>
              <a:rPr sz="1600" spc="-5" dirty="0">
                <a:latin typeface="Times New Roman"/>
                <a:cs typeface="Times New Roman"/>
              </a:rPr>
              <a:t> </a:t>
            </a:r>
            <a:r>
              <a:rPr lang="en-US" sz="1000" i="1" spc="-5" dirty="0">
                <a:latin typeface="Franklin Gothic Book"/>
                <a:cs typeface="Franklin Gothic Book"/>
              </a:rPr>
              <a:t>High-flow fan was chosen to achieve the desirable volumetric flow rate while minimizing amp draw on the electrical system.</a:t>
            </a:r>
            <a:endParaRPr sz="1000" dirty="0">
              <a:latin typeface="Franklin Gothic Book"/>
              <a:cs typeface="Franklin Gothic Book"/>
            </a:endParaRPr>
          </a:p>
          <a:p>
            <a:pPr marL="12700">
              <a:lnSpc>
                <a:spcPts val="1689"/>
              </a:lnSpc>
            </a:pPr>
            <a:r>
              <a:rPr sz="1600" spc="-5" dirty="0">
                <a:latin typeface="Wingdings 2"/>
                <a:cs typeface="Wingdings 2"/>
              </a:rPr>
              <a:t></a:t>
            </a:r>
            <a:r>
              <a:rPr sz="1600" spc="-5" dirty="0">
                <a:latin typeface="Times New Roman"/>
                <a:cs typeface="Times New Roman"/>
              </a:rPr>
              <a:t> </a:t>
            </a:r>
            <a:r>
              <a:rPr lang="en-US" sz="1000" i="1" spc="-5" dirty="0">
                <a:latin typeface="Franklin Gothic Book"/>
                <a:cs typeface="Times New Roman"/>
              </a:rPr>
              <a:t>6061-T6 aluminum tube was used due it being lighter than silicone couplers as well as its ability to transfer a small amount of heat out of the coolant.</a:t>
            </a:r>
            <a:r>
              <a:rPr sz="1000" i="1" spc="-5" dirty="0">
                <a:latin typeface="Franklin Gothic Book"/>
                <a:cs typeface="Franklin Gothic Book"/>
              </a:rPr>
              <a:t>.</a:t>
            </a:r>
            <a:endParaRPr sz="1000" dirty="0">
              <a:latin typeface="Franklin Gothic Book"/>
              <a:cs typeface="Franklin Gothic Book"/>
            </a:endParaRPr>
          </a:p>
        </p:txBody>
      </p:sp>
      <p:grpSp>
        <p:nvGrpSpPr>
          <p:cNvPr id="28" name="Group 27"/>
          <p:cNvGrpSpPr/>
          <p:nvPr/>
        </p:nvGrpSpPr>
        <p:grpSpPr>
          <a:xfrm>
            <a:off x="-1732661" y="-603615"/>
            <a:ext cx="12595987" cy="6114653"/>
            <a:chOff x="-1447800" y="-143657"/>
            <a:chExt cx="12595987" cy="6114653"/>
          </a:xfrm>
        </p:grpSpPr>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143657"/>
              <a:ext cx="12595987" cy="6114653"/>
            </a:xfrm>
            <a:prstGeom prst="rect">
              <a:avLst/>
            </a:prstGeom>
          </p:spPr>
        </p:pic>
        <p:grpSp>
          <p:nvGrpSpPr>
            <p:cNvPr id="27" name="Group 26"/>
            <p:cNvGrpSpPr/>
            <p:nvPr/>
          </p:nvGrpSpPr>
          <p:grpSpPr>
            <a:xfrm>
              <a:off x="2271004" y="1059316"/>
              <a:ext cx="6319816" cy="4156887"/>
              <a:chOff x="2271004" y="1059316"/>
              <a:chExt cx="6319816" cy="4156887"/>
            </a:xfrm>
          </p:grpSpPr>
          <p:sp>
            <p:nvSpPr>
              <p:cNvPr id="8" name="object 8"/>
              <p:cNvSpPr txBox="1"/>
              <p:nvPr/>
            </p:nvSpPr>
            <p:spPr>
              <a:xfrm>
                <a:off x="7088832" y="1105011"/>
                <a:ext cx="206375" cy="256540"/>
              </a:xfrm>
              <a:prstGeom prst="rect">
                <a:avLst/>
              </a:prstGeom>
            </p:spPr>
            <p:txBody>
              <a:bodyPr vert="horz" wrap="square" lIns="0" tIns="0" rIns="0" bIns="0" rtlCol="0">
                <a:spAutoFit/>
              </a:bodyPr>
              <a:lstStyle/>
              <a:p>
                <a:pPr marL="12700">
                  <a:lnSpc>
                    <a:spcPct val="100000"/>
                  </a:lnSpc>
                </a:pPr>
                <a:r>
                  <a:rPr sz="1600" spc="-5" dirty="0">
                    <a:latin typeface="Wingdings 2"/>
                    <a:cs typeface="Wingdings 2"/>
                  </a:rPr>
                  <a:t></a:t>
                </a:r>
                <a:endParaRPr sz="1600" dirty="0">
                  <a:latin typeface="Wingdings 2"/>
                  <a:cs typeface="Wingdings 2"/>
                </a:endParaRPr>
              </a:p>
            </p:txBody>
          </p:sp>
          <p:sp>
            <p:nvSpPr>
              <p:cNvPr id="9" name="object 9"/>
              <p:cNvSpPr txBox="1"/>
              <p:nvPr/>
            </p:nvSpPr>
            <p:spPr>
              <a:xfrm>
                <a:off x="5068570" y="4374307"/>
                <a:ext cx="206375" cy="256540"/>
              </a:xfrm>
              <a:prstGeom prst="rect">
                <a:avLst/>
              </a:prstGeom>
            </p:spPr>
            <p:txBody>
              <a:bodyPr vert="horz" wrap="square" lIns="0" tIns="0" rIns="0" bIns="0" rtlCol="0">
                <a:spAutoFit/>
              </a:bodyPr>
              <a:lstStyle/>
              <a:p>
                <a:pPr marL="12700">
                  <a:lnSpc>
                    <a:spcPct val="100000"/>
                  </a:lnSpc>
                </a:pPr>
                <a:r>
                  <a:rPr sz="1600" spc="-5" dirty="0">
                    <a:latin typeface="Wingdings 2"/>
                    <a:cs typeface="Wingdings 2"/>
                  </a:rPr>
                  <a:t></a:t>
                </a:r>
                <a:endParaRPr sz="1600" dirty="0">
                  <a:latin typeface="Wingdings 2"/>
                  <a:cs typeface="Wingdings 2"/>
                </a:endParaRPr>
              </a:p>
            </p:txBody>
          </p:sp>
          <p:sp>
            <p:nvSpPr>
              <p:cNvPr id="10" name="object 10"/>
              <p:cNvSpPr txBox="1"/>
              <p:nvPr/>
            </p:nvSpPr>
            <p:spPr>
              <a:xfrm>
                <a:off x="4965382" y="4959663"/>
                <a:ext cx="206375" cy="256540"/>
              </a:xfrm>
              <a:prstGeom prst="rect">
                <a:avLst/>
              </a:prstGeom>
            </p:spPr>
            <p:txBody>
              <a:bodyPr vert="horz" wrap="square" lIns="0" tIns="0" rIns="0" bIns="0" rtlCol="0">
                <a:spAutoFit/>
              </a:bodyPr>
              <a:lstStyle/>
              <a:p>
                <a:pPr marL="12700">
                  <a:lnSpc>
                    <a:spcPct val="100000"/>
                  </a:lnSpc>
                </a:pPr>
                <a:r>
                  <a:rPr sz="1600" spc="-5" dirty="0">
                    <a:latin typeface="Wingdings 2"/>
                    <a:cs typeface="Wingdings 2"/>
                  </a:rPr>
                  <a:t></a:t>
                </a:r>
                <a:endParaRPr sz="1600" dirty="0">
                  <a:latin typeface="Wingdings 2"/>
                  <a:cs typeface="Wingdings 2"/>
                </a:endParaRPr>
              </a:p>
            </p:txBody>
          </p:sp>
          <p:sp>
            <p:nvSpPr>
              <p:cNvPr id="11" name="object 11"/>
              <p:cNvSpPr txBox="1"/>
              <p:nvPr/>
            </p:nvSpPr>
            <p:spPr>
              <a:xfrm>
                <a:off x="2414796" y="4642241"/>
                <a:ext cx="206375" cy="256540"/>
              </a:xfrm>
              <a:prstGeom prst="rect">
                <a:avLst/>
              </a:prstGeom>
            </p:spPr>
            <p:txBody>
              <a:bodyPr vert="horz" wrap="square" lIns="0" tIns="0" rIns="0" bIns="0" rtlCol="0">
                <a:spAutoFit/>
              </a:bodyPr>
              <a:lstStyle/>
              <a:p>
                <a:pPr marL="12700">
                  <a:lnSpc>
                    <a:spcPct val="100000"/>
                  </a:lnSpc>
                </a:pPr>
                <a:r>
                  <a:rPr sz="1600" spc="-5" dirty="0">
                    <a:latin typeface="Wingdings 2"/>
                    <a:cs typeface="Wingdings 2"/>
                  </a:rPr>
                  <a:t></a:t>
                </a:r>
                <a:endParaRPr sz="1600" dirty="0">
                  <a:latin typeface="Wingdings 2"/>
                  <a:cs typeface="Wingdings 2"/>
                </a:endParaRPr>
              </a:p>
            </p:txBody>
          </p:sp>
          <p:sp>
            <p:nvSpPr>
              <p:cNvPr id="12" name="object 12"/>
              <p:cNvSpPr txBox="1"/>
              <p:nvPr/>
            </p:nvSpPr>
            <p:spPr>
              <a:xfrm>
                <a:off x="2444467" y="1059316"/>
                <a:ext cx="206375" cy="256540"/>
              </a:xfrm>
              <a:prstGeom prst="rect">
                <a:avLst/>
              </a:prstGeom>
            </p:spPr>
            <p:txBody>
              <a:bodyPr vert="horz" wrap="square" lIns="0" tIns="0" rIns="0" bIns="0" rtlCol="0">
                <a:spAutoFit/>
              </a:bodyPr>
              <a:lstStyle/>
              <a:p>
                <a:pPr marL="12700">
                  <a:lnSpc>
                    <a:spcPct val="100000"/>
                  </a:lnSpc>
                </a:pPr>
                <a:r>
                  <a:rPr sz="1600" spc="-5" dirty="0">
                    <a:latin typeface="Wingdings 2"/>
                    <a:cs typeface="Wingdings 2"/>
                  </a:rPr>
                  <a:t></a:t>
                </a:r>
                <a:endParaRPr sz="1600" dirty="0">
                  <a:latin typeface="Wingdings 2"/>
                  <a:cs typeface="Wingdings 2"/>
                </a:endParaRPr>
              </a:p>
            </p:txBody>
          </p:sp>
          <p:sp>
            <p:nvSpPr>
              <p:cNvPr id="14" name="object 14"/>
              <p:cNvSpPr txBox="1"/>
              <p:nvPr/>
            </p:nvSpPr>
            <p:spPr>
              <a:xfrm>
                <a:off x="8305800" y="1181470"/>
                <a:ext cx="206375" cy="256540"/>
              </a:xfrm>
              <a:prstGeom prst="rect">
                <a:avLst/>
              </a:prstGeom>
            </p:spPr>
            <p:txBody>
              <a:bodyPr vert="horz" wrap="square" lIns="0" tIns="0" rIns="0" bIns="0" rtlCol="0">
                <a:spAutoFit/>
              </a:bodyPr>
              <a:lstStyle/>
              <a:p>
                <a:pPr marL="12700">
                  <a:lnSpc>
                    <a:spcPct val="100000"/>
                  </a:lnSpc>
                </a:pPr>
                <a:r>
                  <a:rPr sz="1600" spc="-5" dirty="0">
                    <a:latin typeface="Wingdings 2"/>
                    <a:cs typeface="Wingdings 2"/>
                  </a:rPr>
                  <a:t></a:t>
                </a:r>
                <a:endParaRPr sz="1600" dirty="0">
                  <a:latin typeface="Wingdings 2"/>
                  <a:cs typeface="Wingdings 2"/>
                </a:endParaRPr>
              </a:p>
            </p:txBody>
          </p:sp>
          <p:sp>
            <p:nvSpPr>
              <p:cNvPr id="18" name="object 18"/>
              <p:cNvSpPr/>
              <p:nvPr/>
            </p:nvSpPr>
            <p:spPr>
              <a:xfrm rot="3348563">
                <a:off x="7838346" y="1311413"/>
                <a:ext cx="468630" cy="1036319"/>
              </a:xfrm>
              <a:custGeom>
                <a:avLst/>
                <a:gdLst/>
                <a:ahLst/>
                <a:cxnLst/>
                <a:rect l="l" t="t" r="r" b="b"/>
                <a:pathLst>
                  <a:path w="468630" h="1036319">
                    <a:moveTo>
                      <a:pt x="427678" y="968907"/>
                    </a:moveTo>
                    <a:lnTo>
                      <a:pt x="398640" y="981837"/>
                    </a:lnTo>
                    <a:lnTo>
                      <a:pt x="464426" y="1035939"/>
                    </a:lnTo>
                    <a:lnTo>
                      <a:pt x="466700" y="985139"/>
                    </a:lnTo>
                    <a:lnTo>
                      <a:pt x="438010" y="985139"/>
                    </a:lnTo>
                    <a:lnTo>
                      <a:pt x="434200" y="983742"/>
                    </a:lnTo>
                    <a:lnTo>
                      <a:pt x="432803" y="980440"/>
                    </a:lnTo>
                    <a:lnTo>
                      <a:pt x="427678" y="968907"/>
                    </a:lnTo>
                    <a:close/>
                  </a:path>
                  <a:path w="468630" h="1036319">
                    <a:moveTo>
                      <a:pt x="439315" y="963725"/>
                    </a:moveTo>
                    <a:lnTo>
                      <a:pt x="427678" y="968907"/>
                    </a:lnTo>
                    <a:lnTo>
                      <a:pt x="432803" y="980440"/>
                    </a:lnTo>
                    <a:lnTo>
                      <a:pt x="434200" y="983742"/>
                    </a:lnTo>
                    <a:lnTo>
                      <a:pt x="438010" y="985139"/>
                    </a:lnTo>
                    <a:lnTo>
                      <a:pt x="444360" y="982345"/>
                    </a:lnTo>
                    <a:lnTo>
                      <a:pt x="445884" y="978535"/>
                    </a:lnTo>
                    <a:lnTo>
                      <a:pt x="439315" y="963725"/>
                    </a:lnTo>
                    <a:close/>
                  </a:path>
                  <a:path w="468630" h="1036319">
                    <a:moveTo>
                      <a:pt x="468236" y="950849"/>
                    </a:moveTo>
                    <a:lnTo>
                      <a:pt x="439315" y="963725"/>
                    </a:lnTo>
                    <a:lnTo>
                      <a:pt x="445884" y="978535"/>
                    </a:lnTo>
                    <a:lnTo>
                      <a:pt x="444360" y="982345"/>
                    </a:lnTo>
                    <a:lnTo>
                      <a:pt x="438010" y="985139"/>
                    </a:lnTo>
                    <a:lnTo>
                      <a:pt x="466700" y="985139"/>
                    </a:lnTo>
                    <a:lnTo>
                      <a:pt x="468236" y="950849"/>
                    </a:lnTo>
                    <a:close/>
                  </a:path>
                  <a:path w="468630" h="1036319">
                    <a:moveTo>
                      <a:pt x="7848" y="0"/>
                    </a:moveTo>
                    <a:lnTo>
                      <a:pt x="4648" y="1397"/>
                    </a:lnTo>
                    <a:lnTo>
                      <a:pt x="1447" y="2921"/>
                    </a:lnTo>
                    <a:lnTo>
                      <a:pt x="0" y="6604"/>
                    </a:lnTo>
                    <a:lnTo>
                      <a:pt x="427678" y="968907"/>
                    </a:lnTo>
                    <a:lnTo>
                      <a:pt x="439315" y="963725"/>
                    </a:lnTo>
                    <a:lnTo>
                      <a:pt x="13030" y="4699"/>
                    </a:lnTo>
                    <a:lnTo>
                      <a:pt x="11607" y="1397"/>
                    </a:lnTo>
                    <a:lnTo>
                      <a:pt x="7848" y="0"/>
                    </a:lnTo>
                    <a:close/>
                  </a:path>
                </a:pathLst>
              </a:custGeom>
              <a:solidFill>
                <a:srgbClr val="000000"/>
              </a:solidFill>
            </p:spPr>
            <p:txBody>
              <a:bodyPr wrap="square" lIns="0" tIns="0" rIns="0" bIns="0" rtlCol="0"/>
              <a:lstStyle/>
              <a:p>
                <a:endParaRPr/>
              </a:p>
            </p:txBody>
          </p:sp>
          <p:sp>
            <p:nvSpPr>
              <p:cNvPr id="19" name="object 19"/>
              <p:cNvSpPr/>
              <p:nvPr/>
            </p:nvSpPr>
            <p:spPr>
              <a:xfrm rot="4352908">
                <a:off x="5370427" y="4336512"/>
                <a:ext cx="254635" cy="921385"/>
              </a:xfrm>
              <a:custGeom>
                <a:avLst/>
                <a:gdLst/>
                <a:ahLst/>
                <a:cxnLst/>
                <a:rect l="l" t="t" r="r" b="b"/>
                <a:pathLst>
                  <a:path w="254635" h="921385">
                    <a:moveTo>
                      <a:pt x="43205" y="72364"/>
                    </a:moveTo>
                    <a:lnTo>
                      <a:pt x="30893" y="75448"/>
                    </a:lnTo>
                    <a:lnTo>
                      <a:pt x="241017" y="916304"/>
                    </a:lnTo>
                    <a:lnTo>
                      <a:pt x="241807" y="919352"/>
                    </a:lnTo>
                    <a:lnTo>
                      <a:pt x="245237" y="921384"/>
                    </a:lnTo>
                    <a:lnTo>
                      <a:pt x="248665" y="920622"/>
                    </a:lnTo>
                    <a:lnTo>
                      <a:pt x="252094" y="919733"/>
                    </a:lnTo>
                    <a:lnTo>
                      <a:pt x="254126" y="916304"/>
                    </a:lnTo>
                    <a:lnTo>
                      <a:pt x="253364" y="912875"/>
                    </a:lnTo>
                    <a:lnTo>
                      <a:pt x="43205" y="72364"/>
                    </a:lnTo>
                    <a:close/>
                  </a:path>
                  <a:path w="254635" h="921385">
                    <a:moveTo>
                      <a:pt x="18541" y="0"/>
                    </a:moveTo>
                    <a:lnTo>
                      <a:pt x="0" y="83184"/>
                    </a:lnTo>
                    <a:lnTo>
                      <a:pt x="30893" y="75448"/>
                    </a:lnTo>
                    <a:lnTo>
                      <a:pt x="27812" y="63118"/>
                    </a:lnTo>
                    <a:lnTo>
                      <a:pt x="26924" y="59689"/>
                    </a:lnTo>
                    <a:lnTo>
                      <a:pt x="28955" y="56260"/>
                    </a:lnTo>
                    <a:lnTo>
                      <a:pt x="32384" y="55499"/>
                    </a:lnTo>
                    <a:lnTo>
                      <a:pt x="35813" y="54609"/>
                    </a:lnTo>
                    <a:lnTo>
                      <a:pt x="65427" y="54609"/>
                    </a:lnTo>
                    <a:lnTo>
                      <a:pt x="18541" y="0"/>
                    </a:lnTo>
                    <a:close/>
                  </a:path>
                  <a:path w="254635" h="921385">
                    <a:moveTo>
                      <a:pt x="35813" y="54609"/>
                    </a:moveTo>
                    <a:lnTo>
                      <a:pt x="32384" y="55499"/>
                    </a:lnTo>
                    <a:lnTo>
                      <a:pt x="28955" y="56260"/>
                    </a:lnTo>
                    <a:lnTo>
                      <a:pt x="26924" y="59689"/>
                    </a:lnTo>
                    <a:lnTo>
                      <a:pt x="27812" y="63118"/>
                    </a:lnTo>
                    <a:lnTo>
                      <a:pt x="30893" y="75448"/>
                    </a:lnTo>
                    <a:lnTo>
                      <a:pt x="43205" y="72364"/>
                    </a:lnTo>
                    <a:lnTo>
                      <a:pt x="40033" y="59689"/>
                    </a:lnTo>
                    <a:lnTo>
                      <a:pt x="39242" y="56641"/>
                    </a:lnTo>
                    <a:lnTo>
                      <a:pt x="35813" y="54609"/>
                    </a:lnTo>
                    <a:close/>
                  </a:path>
                  <a:path w="254635" h="921385">
                    <a:moveTo>
                      <a:pt x="65427" y="54609"/>
                    </a:moveTo>
                    <a:lnTo>
                      <a:pt x="35813" y="54609"/>
                    </a:lnTo>
                    <a:lnTo>
                      <a:pt x="39242" y="56641"/>
                    </a:lnTo>
                    <a:lnTo>
                      <a:pt x="40131" y="60070"/>
                    </a:lnTo>
                    <a:lnTo>
                      <a:pt x="43205" y="72364"/>
                    </a:lnTo>
                    <a:lnTo>
                      <a:pt x="74040" y="64642"/>
                    </a:lnTo>
                    <a:lnTo>
                      <a:pt x="65427" y="54609"/>
                    </a:lnTo>
                    <a:close/>
                  </a:path>
                </a:pathLst>
              </a:custGeom>
              <a:solidFill>
                <a:srgbClr val="000000"/>
              </a:solidFill>
            </p:spPr>
            <p:txBody>
              <a:bodyPr wrap="square" lIns="0" tIns="0" rIns="0" bIns="0" rtlCol="0"/>
              <a:lstStyle/>
              <a:p>
                <a:endParaRPr/>
              </a:p>
            </p:txBody>
          </p:sp>
          <p:sp>
            <p:nvSpPr>
              <p:cNvPr id="20" name="object 20"/>
              <p:cNvSpPr/>
              <p:nvPr/>
            </p:nvSpPr>
            <p:spPr>
              <a:xfrm rot="9200797">
                <a:off x="4995546" y="3682662"/>
                <a:ext cx="352425" cy="731520"/>
              </a:xfrm>
              <a:custGeom>
                <a:avLst/>
                <a:gdLst/>
                <a:ahLst/>
                <a:cxnLst/>
                <a:rect l="l" t="t" r="r" b="b"/>
                <a:pathLst>
                  <a:path w="352425" h="731519">
                    <a:moveTo>
                      <a:pt x="0" y="645922"/>
                    </a:moveTo>
                    <a:lnTo>
                      <a:pt x="1777" y="731139"/>
                    </a:lnTo>
                    <a:lnTo>
                      <a:pt x="65756" y="680974"/>
                    </a:lnTo>
                    <a:lnTo>
                      <a:pt x="29463" y="680974"/>
                    </a:lnTo>
                    <a:lnTo>
                      <a:pt x="23113" y="677926"/>
                    </a:lnTo>
                    <a:lnTo>
                      <a:pt x="21716" y="674243"/>
                    </a:lnTo>
                    <a:lnTo>
                      <a:pt x="23240" y="671068"/>
                    </a:lnTo>
                    <a:lnTo>
                      <a:pt x="28705" y="659533"/>
                    </a:lnTo>
                    <a:lnTo>
                      <a:pt x="0" y="645922"/>
                    </a:lnTo>
                    <a:close/>
                  </a:path>
                  <a:path w="352425" h="731519">
                    <a:moveTo>
                      <a:pt x="28705" y="659533"/>
                    </a:moveTo>
                    <a:lnTo>
                      <a:pt x="23240" y="671068"/>
                    </a:lnTo>
                    <a:lnTo>
                      <a:pt x="21716" y="674243"/>
                    </a:lnTo>
                    <a:lnTo>
                      <a:pt x="23113" y="677926"/>
                    </a:lnTo>
                    <a:lnTo>
                      <a:pt x="29463" y="680974"/>
                    </a:lnTo>
                    <a:lnTo>
                      <a:pt x="33147" y="679577"/>
                    </a:lnTo>
                    <a:lnTo>
                      <a:pt x="34670" y="676529"/>
                    </a:lnTo>
                    <a:lnTo>
                      <a:pt x="40150" y="664960"/>
                    </a:lnTo>
                    <a:lnTo>
                      <a:pt x="28705" y="659533"/>
                    </a:lnTo>
                    <a:close/>
                  </a:path>
                  <a:path w="352425" h="731519">
                    <a:moveTo>
                      <a:pt x="40150" y="664960"/>
                    </a:moveTo>
                    <a:lnTo>
                      <a:pt x="34670" y="676529"/>
                    </a:lnTo>
                    <a:lnTo>
                      <a:pt x="33147" y="679577"/>
                    </a:lnTo>
                    <a:lnTo>
                      <a:pt x="29463" y="680974"/>
                    </a:lnTo>
                    <a:lnTo>
                      <a:pt x="65756" y="680974"/>
                    </a:lnTo>
                    <a:lnTo>
                      <a:pt x="68833" y="678561"/>
                    </a:lnTo>
                    <a:lnTo>
                      <a:pt x="40150" y="664960"/>
                    </a:lnTo>
                    <a:close/>
                  </a:path>
                  <a:path w="352425" h="731519">
                    <a:moveTo>
                      <a:pt x="344169" y="0"/>
                    </a:moveTo>
                    <a:lnTo>
                      <a:pt x="340487" y="1397"/>
                    </a:lnTo>
                    <a:lnTo>
                      <a:pt x="338963" y="4572"/>
                    </a:lnTo>
                    <a:lnTo>
                      <a:pt x="28705" y="659533"/>
                    </a:lnTo>
                    <a:lnTo>
                      <a:pt x="40150" y="664960"/>
                    </a:lnTo>
                    <a:lnTo>
                      <a:pt x="350392" y="9906"/>
                    </a:lnTo>
                    <a:lnTo>
                      <a:pt x="351916" y="6731"/>
                    </a:lnTo>
                    <a:lnTo>
                      <a:pt x="350519" y="3048"/>
                    </a:lnTo>
                    <a:lnTo>
                      <a:pt x="344169" y="0"/>
                    </a:lnTo>
                    <a:close/>
                  </a:path>
                </a:pathLst>
              </a:custGeom>
              <a:solidFill>
                <a:srgbClr val="000000"/>
              </a:solidFill>
            </p:spPr>
            <p:txBody>
              <a:bodyPr wrap="square" lIns="0" tIns="0" rIns="0" bIns="0" rtlCol="0"/>
              <a:lstStyle/>
              <a:p>
                <a:endParaRPr/>
              </a:p>
            </p:txBody>
          </p:sp>
          <p:sp>
            <p:nvSpPr>
              <p:cNvPr id="21" name="object 21"/>
              <p:cNvSpPr/>
              <p:nvPr/>
            </p:nvSpPr>
            <p:spPr>
              <a:xfrm rot="6345145">
                <a:off x="6229019" y="1392761"/>
                <a:ext cx="1036319" cy="579120"/>
              </a:xfrm>
              <a:custGeom>
                <a:avLst/>
                <a:gdLst/>
                <a:ahLst/>
                <a:cxnLst/>
                <a:rect l="l" t="t" r="r" b="b"/>
                <a:pathLst>
                  <a:path w="1036320" h="579120">
                    <a:moveTo>
                      <a:pt x="966247" y="547274"/>
                    </a:moveTo>
                    <a:lnTo>
                      <a:pt x="950849" y="575056"/>
                    </a:lnTo>
                    <a:lnTo>
                      <a:pt x="1035938" y="578739"/>
                    </a:lnTo>
                    <a:lnTo>
                      <a:pt x="1019778" y="555117"/>
                    </a:lnTo>
                    <a:lnTo>
                      <a:pt x="980439" y="555117"/>
                    </a:lnTo>
                    <a:lnTo>
                      <a:pt x="977391" y="553466"/>
                    </a:lnTo>
                    <a:lnTo>
                      <a:pt x="966247" y="547274"/>
                    </a:lnTo>
                    <a:close/>
                  </a:path>
                  <a:path w="1036320" h="579120">
                    <a:moveTo>
                      <a:pt x="972419" y="536140"/>
                    </a:moveTo>
                    <a:lnTo>
                      <a:pt x="966247" y="547274"/>
                    </a:lnTo>
                    <a:lnTo>
                      <a:pt x="977391" y="553466"/>
                    </a:lnTo>
                    <a:lnTo>
                      <a:pt x="980439" y="555117"/>
                    </a:lnTo>
                    <a:lnTo>
                      <a:pt x="984250" y="554101"/>
                    </a:lnTo>
                    <a:lnTo>
                      <a:pt x="986027" y="550926"/>
                    </a:lnTo>
                    <a:lnTo>
                      <a:pt x="987678" y="547878"/>
                    </a:lnTo>
                    <a:lnTo>
                      <a:pt x="986536" y="544068"/>
                    </a:lnTo>
                    <a:lnTo>
                      <a:pt x="983488" y="542290"/>
                    </a:lnTo>
                    <a:lnTo>
                      <a:pt x="972419" y="536140"/>
                    </a:lnTo>
                    <a:close/>
                  </a:path>
                  <a:path w="1036320" h="579120">
                    <a:moveTo>
                      <a:pt x="987805" y="508381"/>
                    </a:moveTo>
                    <a:lnTo>
                      <a:pt x="972419" y="536140"/>
                    </a:lnTo>
                    <a:lnTo>
                      <a:pt x="983488" y="542290"/>
                    </a:lnTo>
                    <a:lnTo>
                      <a:pt x="986536" y="544068"/>
                    </a:lnTo>
                    <a:lnTo>
                      <a:pt x="987678" y="547878"/>
                    </a:lnTo>
                    <a:lnTo>
                      <a:pt x="986027" y="550926"/>
                    </a:lnTo>
                    <a:lnTo>
                      <a:pt x="984250" y="554101"/>
                    </a:lnTo>
                    <a:lnTo>
                      <a:pt x="980439" y="555117"/>
                    </a:lnTo>
                    <a:lnTo>
                      <a:pt x="1019778" y="555117"/>
                    </a:lnTo>
                    <a:lnTo>
                      <a:pt x="987805" y="508381"/>
                    </a:lnTo>
                    <a:close/>
                  </a:path>
                  <a:path w="1036320" h="579120">
                    <a:moveTo>
                      <a:pt x="7238" y="0"/>
                    </a:moveTo>
                    <a:lnTo>
                      <a:pt x="3428" y="1143"/>
                    </a:lnTo>
                    <a:lnTo>
                      <a:pt x="1650" y="4191"/>
                    </a:lnTo>
                    <a:lnTo>
                      <a:pt x="0" y="7239"/>
                    </a:lnTo>
                    <a:lnTo>
                      <a:pt x="1143" y="11049"/>
                    </a:lnTo>
                    <a:lnTo>
                      <a:pt x="4190" y="12827"/>
                    </a:lnTo>
                    <a:lnTo>
                      <a:pt x="966247" y="547274"/>
                    </a:lnTo>
                    <a:lnTo>
                      <a:pt x="972419" y="536140"/>
                    </a:lnTo>
                    <a:lnTo>
                      <a:pt x="10287" y="1651"/>
                    </a:lnTo>
                    <a:lnTo>
                      <a:pt x="7238" y="0"/>
                    </a:lnTo>
                    <a:close/>
                  </a:path>
                </a:pathLst>
              </a:custGeom>
              <a:solidFill>
                <a:srgbClr val="000000"/>
              </a:solidFill>
            </p:spPr>
            <p:txBody>
              <a:bodyPr wrap="square" lIns="0" tIns="0" rIns="0" bIns="0" rtlCol="0"/>
              <a:lstStyle/>
              <a:p>
                <a:endParaRPr dirty="0"/>
              </a:p>
            </p:txBody>
          </p:sp>
          <p:sp>
            <p:nvSpPr>
              <p:cNvPr id="22" name="object 22"/>
              <p:cNvSpPr/>
              <p:nvPr/>
            </p:nvSpPr>
            <p:spPr>
              <a:xfrm rot="11680766">
                <a:off x="2528192" y="1353212"/>
                <a:ext cx="1036319" cy="579120"/>
              </a:xfrm>
              <a:custGeom>
                <a:avLst/>
                <a:gdLst/>
                <a:ahLst/>
                <a:cxnLst/>
                <a:rect l="l" t="t" r="r" b="b"/>
                <a:pathLst>
                  <a:path w="1036320" h="579120">
                    <a:moveTo>
                      <a:pt x="69691" y="31464"/>
                    </a:moveTo>
                    <a:lnTo>
                      <a:pt x="63519" y="42598"/>
                    </a:lnTo>
                    <a:lnTo>
                      <a:pt x="1025651" y="577087"/>
                    </a:lnTo>
                    <a:lnTo>
                      <a:pt x="1028700" y="578738"/>
                    </a:lnTo>
                    <a:lnTo>
                      <a:pt x="1032510" y="577595"/>
                    </a:lnTo>
                    <a:lnTo>
                      <a:pt x="1034288" y="574547"/>
                    </a:lnTo>
                    <a:lnTo>
                      <a:pt x="1035938" y="571499"/>
                    </a:lnTo>
                    <a:lnTo>
                      <a:pt x="1034796" y="567689"/>
                    </a:lnTo>
                    <a:lnTo>
                      <a:pt x="1031748" y="565911"/>
                    </a:lnTo>
                    <a:lnTo>
                      <a:pt x="69691" y="31464"/>
                    </a:lnTo>
                    <a:close/>
                  </a:path>
                  <a:path w="1036320" h="579120">
                    <a:moveTo>
                      <a:pt x="0" y="0"/>
                    </a:moveTo>
                    <a:lnTo>
                      <a:pt x="48133" y="70357"/>
                    </a:lnTo>
                    <a:lnTo>
                      <a:pt x="63519" y="42598"/>
                    </a:lnTo>
                    <a:lnTo>
                      <a:pt x="52450" y="36448"/>
                    </a:lnTo>
                    <a:lnTo>
                      <a:pt x="49402" y="34670"/>
                    </a:lnTo>
                    <a:lnTo>
                      <a:pt x="48260" y="30860"/>
                    </a:lnTo>
                    <a:lnTo>
                      <a:pt x="49911" y="27812"/>
                    </a:lnTo>
                    <a:lnTo>
                      <a:pt x="51688" y="24637"/>
                    </a:lnTo>
                    <a:lnTo>
                      <a:pt x="55499" y="23621"/>
                    </a:lnTo>
                    <a:lnTo>
                      <a:pt x="74038" y="23621"/>
                    </a:lnTo>
                    <a:lnTo>
                      <a:pt x="85089" y="3682"/>
                    </a:lnTo>
                    <a:lnTo>
                      <a:pt x="0" y="0"/>
                    </a:lnTo>
                    <a:close/>
                  </a:path>
                  <a:path w="1036320" h="579120">
                    <a:moveTo>
                      <a:pt x="55499" y="23621"/>
                    </a:moveTo>
                    <a:lnTo>
                      <a:pt x="51688" y="24637"/>
                    </a:lnTo>
                    <a:lnTo>
                      <a:pt x="49911" y="27812"/>
                    </a:lnTo>
                    <a:lnTo>
                      <a:pt x="48260" y="30860"/>
                    </a:lnTo>
                    <a:lnTo>
                      <a:pt x="49402" y="34670"/>
                    </a:lnTo>
                    <a:lnTo>
                      <a:pt x="52450" y="36448"/>
                    </a:lnTo>
                    <a:lnTo>
                      <a:pt x="63519" y="42598"/>
                    </a:lnTo>
                    <a:lnTo>
                      <a:pt x="69691" y="31464"/>
                    </a:lnTo>
                    <a:lnTo>
                      <a:pt x="58547" y="25272"/>
                    </a:lnTo>
                    <a:lnTo>
                      <a:pt x="55499" y="23621"/>
                    </a:lnTo>
                    <a:close/>
                  </a:path>
                  <a:path w="1036320" h="579120">
                    <a:moveTo>
                      <a:pt x="74038" y="23621"/>
                    </a:moveTo>
                    <a:lnTo>
                      <a:pt x="55499" y="23621"/>
                    </a:lnTo>
                    <a:lnTo>
                      <a:pt x="58547" y="25272"/>
                    </a:lnTo>
                    <a:lnTo>
                      <a:pt x="69691" y="31464"/>
                    </a:lnTo>
                    <a:lnTo>
                      <a:pt x="74038" y="23621"/>
                    </a:lnTo>
                    <a:close/>
                  </a:path>
                </a:pathLst>
              </a:custGeom>
              <a:solidFill>
                <a:srgbClr val="000000"/>
              </a:solidFill>
            </p:spPr>
            <p:txBody>
              <a:bodyPr wrap="square" lIns="0" tIns="0" rIns="0" bIns="0" rtlCol="0"/>
              <a:lstStyle/>
              <a:p>
                <a:endParaRPr/>
              </a:p>
            </p:txBody>
          </p:sp>
          <p:sp>
            <p:nvSpPr>
              <p:cNvPr id="23" name="object 23"/>
              <p:cNvSpPr/>
              <p:nvPr/>
            </p:nvSpPr>
            <p:spPr>
              <a:xfrm rot="19649645">
                <a:off x="2271004" y="3735934"/>
                <a:ext cx="1607820" cy="589280"/>
              </a:xfrm>
              <a:custGeom>
                <a:avLst/>
                <a:gdLst/>
                <a:ahLst/>
                <a:cxnLst/>
                <a:rect l="l" t="t" r="r" b="b"/>
                <a:pathLst>
                  <a:path w="1607820" h="589279">
                    <a:moveTo>
                      <a:pt x="1533423" y="29908"/>
                    </a:moveTo>
                    <a:lnTo>
                      <a:pt x="4953" y="575817"/>
                    </a:lnTo>
                    <a:lnTo>
                      <a:pt x="1650" y="576960"/>
                    </a:lnTo>
                    <a:lnTo>
                      <a:pt x="0" y="580643"/>
                    </a:lnTo>
                    <a:lnTo>
                      <a:pt x="2286" y="587247"/>
                    </a:lnTo>
                    <a:lnTo>
                      <a:pt x="5968" y="588898"/>
                    </a:lnTo>
                    <a:lnTo>
                      <a:pt x="9270" y="587755"/>
                    </a:lnTo>
                    <a:lnTo>
                      <a:pt x="1537696" y="41862"/>
                    </a:lnTo>
                    <a:lnTo>
                      <a:pt x="1533423" y="29908"/>
                    </a:lnTo>
                    <a:close/>
                  </a:path>
                  <a:path w="1607820" h="589279">
                    <a:moveTo>
                      <a:pt x="1593675" y="24511"/>
                    </a:moveTo>
                    <a:lnTo>
                      <a:pt x="1548638" y="24511"/>
                    </a:lnTo>
                    <a:lnTo>
                      <a:pt x="1552321" y="26162"/>
                    </a:lnTo>
                    <a:lnTo>
                      <a:pt x="1553464" y="29463"/>
                    </a:lnTo>
                    <a:lnTo>
                      <a:pt x="1554734" y="32765"/>
                    </a:lnTo>
                    <a:lnTo>
                      <a:pt x="1552956" y="36449"/>
                    </a:lnTo>
                    <a:lnTo>
                      <a:pt x="1549653" y="37591"/>
                    </a:lnTo>
                    <a:lnTo>
                      <a:pt x="1537696" y="41862"/>
                    </a:lnTo>
                    <a:lnTo>
                      <a:pt x="1548384" y="71754"/>
                    </a:lnTo>
                    <a:lnTo>
                      <a:pt x="1593675" y="24511"/>
                    </a:lnTo>
                    <a:close/>
                  </a:path>
                  <a:path w="1607820" h="589279">
                    <a:moveTo>
                      <a:pt x="1548638" y="24511"/>
                    </a:moveTo>
                    <a:lnTo>
                      <a:pt x="1545336" y="25653"/>
                    </a:lnTo>
                    <a:lnTo>
                      <a:pt x="1533423" y="29908"/>
                    </a:lnTo>
                    <a:lnTo>
                      <a:pt x="1537696" y="41862"/>
                    </a:lnTo>
                    <a:lnTo>
                      <a:pt x="1549653" y="37591"/>
                    </a:lnTo>
                    <a:lnTo>
                      <a:pt x="1552956" y="36449"/>
                    </a:lnTo>
                    <a:lnTo>
                      <a:pt x="1554734" y="32765"/>
                    </a:lnTo>
                    <a:lnTo>
                      <a:pt x="1553464" y="29463"/>
                    </a:lnTo>
                    <a:lnTo>
                      <a:pt x="1552321" y="26162"/>
                    </a:lnTo>
                    <a:lnTo>
                      <a:pt x="1548638" y="24511"/>
                    </a:lnTo>
                    <a:close/>
                  </a:path>
                  <a:path w="1607820" h="589279">
                    <a:moveTo>
                      <a:pt x="1522729" y="0"/>
                    </a:moveTo>
                    <a:lnTo>
                      <a:pt x="1533423" y="29908"/>
                    </a:lnTo>
                    <a:lnTo>
                      <a:pt x="1545336" y="25653"/>
                    </a:lnTo>
                    <a:lnTo>
                      <a:pt x="1548638" y="24511"/>
                    </a:lnTo>
                    <a:lnTo>
                      <a:pt x="1593675" y="24511"/>
                    </a:lnTo>
                    <a:lnTo>
                      <a:pt x="1607312" y="10287"/>
                    </a:lnTo>
                    <a:lnTo>
                      <a:pt x="1522729" y="0"/>
                    </a:lnTo>
                    <a:close/>
                  </a:path>
                </a:pathLst>
              </a:custGeom>
              <a:solidFill>
                <a:srgbClr val="000000"/>
              </a:solidFill>
            </p:spPr>
            <p:txBody>
              <a:bodyPr wrap="square" lIns="0" tIns="0" rIns="0" bIns="0" rtlCol="0"/>
              <a:lstStyle/>
              <a:p>
                <a:endParaRPr/>
              </a:p>
            </p:txBody>
          </p:sp>
        </p:grpSp>
      </p:grpSp>
      <p:sp>
        <p:nvSpPr>
          <p:cNvPr id="3" name="object 3"/>
          <p:cNvSpPr txBox="1"/>
          <p:nvPr/>
        </p:nvSpPr>
        <p:spPr>
          <a:xfrm>
            <a:off x="5386323" y="4519491"/>
            <a:ext cx="2488565" cy="553998"/>
          </a:xfrm>
          <a:prstGeom prst="rect">
            <a:avLst/>
          </a:prstGeom>
        </p:spPr>
        <p:txBody>
          <a:bodyPr vert="horz" wrap="square" lIns="0" tIns="0" rIns="0" bIns="0" rtlCol="0">
            <a:spAutoFit/>
          </a:bodyPr>
          <a:lstStyle/>
          <a:p>
            <a:pPr marL="12700" marR="5080" indent="285115" algn="ctr">
              <a:lnSpc>
                <a:spcPct val="100000"/>
              </a:lnSpc>
            </a:pPr>
            <a:r>
              <a:rPr lang="en-US" b="1" i="1" spc="-5" dirty="0">
                <a:latin typeface="Georgia"/>
                <a:cs typeface="Georgia"/>
              </a:rPr>
              <a:t>2017 Formula SAE Cooling System</a:t>
            </a:r>
            <a:endParaRPr b="1" i="1" dirty="0">
              <a:latin typeface="Georgia"/>
              <a:cs typeface="Georgia"/>
            </a:endParaRPr>
          </a:p>
        </p:txBody>
      </p:sp>
      <p:sp>
        <p:nvSpPr>
          <p:cNvPr id="4" name="object 4"/>
          <p:cNvSpPr txBox="1"/>
          <p:nvPr/>
        </p:nvSpPr>
        <p:spPr>
          <a:xfrm>
            <a:off x="6090647" y="5101774"/>
            <a:ext cx="1101725" cy="225425"/>
          </a:xfrm>
          <a:prstGeom prst="rect">
            <a:avLst/>
          </a:prstGeom>
        </p:spPr>
        <p:txBody>
          <a:bodyPr vert="horz" wrap="square" lIns="0" tIns="0" rIns="0" bIns="0" rtlCol="0">
            <a:spAutoFit/>
          </a:bodyPr>
          <a:lstStyle/>
          <a:p>
            <a:pPr marL="12700">
              <a:lnSpc>
                <a:spcPct val="100000"/>
              </a:lnSpc>
            </a:pPr>
            <a:r>
              <a:rPr sz="1400" dirty="0">
                <a:latin typeface="Georgia"/>
                <a:cs typeface="Georgia"/>
              </a:rPr>
              <a:t>Design</a:t>
            </a:r>
            <a:r>
              <a:rPr sz="1400" spc="-114" dirty="0">
                <a:latin typeface="Georgia"/>
                <a:cs typeface="Georgia"/>
              </a:rPr>
              <a:t> </a:t>
            </a:r>
            <a:r>
              <a:rPr sz="1400" dirty="0">
                <a:latin typeface="Georgia"/>
                <a:cs typeface="Georgia"/>
              </a:rPr>
              <a:t>Intent</a:t>
            </a:r>
          </a:p>
        </p:txBody>
      </p:sp>
      <p:sp>
        <p:nvSpPr>
          <p:cNvPr id="5" name="object 5"/>
          <p:cNvSpPr/>
          <p:nvPr/>
        </p:nvSpPr>
        <p:spPr>
          <a:xfrm>
            <a:off x="5251051" y="5101265"/>
            <a:ext cx="2780665" cy="0"/>
          </a:xfrm>
          <a:custGeom>
            <a:avLst/>
            <a:gdLst/>
            <a:ahLst/>
            <a:cxnLst/>
            <a:rect l="l" t="t" r="r" b="b"/>
            <a:pathLst>
              <a:path w="2780665">
                <a:moveTo>
                  <a:pt x="0" y="0"/>
                </a:moveTo>
                <a:lnTo>
                  <a:pt x="2780410" y="0"/>
                </a:lnTo>
              </a:path>
            </a:pathLst>
          </a:custGeom>
          <a:ln w="6096">
            <a:solidFill>
              <a:srgbClr val="000000"/>
            </a:solidFill>
          </a:ln>
        </p:spPr>
        <p:txBody>
          <a:bodyPr wrap="square" lIns="0" tIns="0" rIns="0" bIns="0" rtlCol="0"/>
          <a:lstStyle/>
          <a:p>
            <a:endParaRPr/>
          </a:p>
        </p:txBody>
      </p:sp>
      <p:sp>
        <p:nvSpPr>
          <p:cNvPr id="6" name="object 6"/>
          <p:cNvSpPr/>
          <p:nvPr/>
        </p:nvSpPr>
        <p:spPr>
          <a:xfrm>
            <a:off x="5251051" y="5322234"/>
            <a:ext cx="2780665" cy="0"/>
          </a:xfrm>
          <a:custGeom>
            <a:avLst/>
            <a:gdLst/>
            <a:ahLst/>
            <a:cxnLst/>
            <a:rect l="l" t="t" r="r" b="b"/>
            <a:pathLst>
              <a:path w="2780665">
                <a:moveTo>
                  <a:pt x="0" y="0"/>
                </a:moveTo>
                <a:lnTo>
                  <a:pt x="2780410" y="0"/>
                </a:lnTo>
              </a:path>
            </a:pathLst>
          </a:custGeom>
          <a:ln w="6096">
            <a:solidFill>
              <a:srgbClr val="000000"/>
            </a:solidFill>
          </a:ln>
        </p:spPr>
        <p:txBody>
          <a:bodyPr wrap="square" lIns="0" tIns="0" rIns="0" bIns="0" rtlCol="0"/>
          <a:lstStyle/>
          <a:p>
            <a:endParaRPr/>
          </a:p>
        </p:txBody>
      </p:sp>
      <p:pic>
        <p:nvPicPr>
          <p:cNvPr id="29" name="Picture 28"/>
          <p:cNvPicPr>
            <a:picLocks noChangeAspect="1"/>
          </p:cNvPicPr>
          <p:nvPr/>
        </p:nvPicPr>
        <p:blipFill rotWithShape="1">
          <a:blip r:embed="rId4"/>
          <a:srcRect l="21969" t="15581" r="32576" b="25864"/>
          <a:stretch/>
        </p:blipFill>
        <p:spPr>
          <a:xfrm>
            <a:off x="17274" y="5087969"/>
            <a:ext cx="3185540" cy="199184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16689" r="16689"/>
          <a:stretch/>
        </p:blipFill>
        <p:spPr>
          <a:xfrm>
            <a:off x="3537393" y="3890979"/>
            <a:ext cx="2971801" cy="2971800"/>
          </a:xfrm>
          <a:prstGeom prst="roundRect">
            <a:avLst>
              <a:gd name="adj" fmla="val 6523"/>
            </a:avLst>
          </a:prstGeom>
          <a:ln>
            <a:noFill/>
          </a:ln>
        </p:spPr>
      </p:pic>
      <p:pic>
        <p:nvPicPr>
          <p:cNvPr id="16" name="Picture 15"/>
          <p:cNvPicPr/>
          <p:nvPr/>
        </p:nvPicPr>
        <p:blipFill>
          <a:blip r:embed="rId5" cstate="print">
            <a:extLst>
              <a:ext uri="{28A0092B-C50C-407E-A947-70E740481C1C}">
                <a14:useLocalDpi xmlns:a14="http://schemas.microsoft.com/office/drawing/2010/main" val="0"/>
              </a:ext>
            </a:extLst>
          </a:blip>
          <a:srcRect l="12527" r="12527"/>
          <a:stretch/>
        </p:blipFill>
        <p:spPr bwMode="auto">
          <a:xfrm>
            <a:off x="457200" y="3887469"/>
            <a:ext cx="2971800" cy="2971800"/>
          </a:xfrm>
          <a:prstGeom prst="roundRect">
            <a:avLst>
              <a:gd name="adj" fmla="val 5736"/>
            </a:avLst>
          </a:prstGeom>
          <a:noFill/>
          <a:ln>
            <a:noFill/>
          </a:ln>
        </p:spPr>
      </p:pic>
      <p:sp>
        <p:nvSpPr>
          <p:cNvPr id="6" name="object 6"/>
          <p:cNvSpPr txBox="1"/>
          <p:nvPr/>
        </p:nvSpPr>
        <p:spPr>
          <a:xfrm>
            <a:off x="6776212" y="1433395"/>
            <a:ext cx="2757805" cy="4061625"/>
          </a:xfrm>
          <a:prstGeom prst="rect">
            <a:avLst/>
          </a:prstGeom>
        </p:spPr>
        <p:txBody>
          <a:bodyPr vert="horz" wrap="square" lIns="0" tIns="0" rIns="0" bIns="0" rtlCol="0">
            <a:spAutoFit/>
          </a:bodyPr>
          <a:lstStyle/>
          <a:p>
            <a:pPr marL="577850" marR="485140" indent="-74930" algn="ctr">
              <a:lnSpc>
                <a:spcPts val="2270"/>
              </a:lnSpc>
            </a:pPr>
            <a:r>
              <a:rPr lang="en-US" b="1" i="1" spc="-5" dirty="0">
                <a:latin typeface="Georgia"/>
                <a:cs typeface="Georgia"/>
              </a:rPr>
              <a:t>Hobbies and Personal Interests</a:t>
            </a:r>
            <a:endParaRPr dirty="0">
              <a:latin typeface="Georgia"/>
              <a:cs typeface="Georgia"/>
            </a:endParaRPr>
          </a:p>
          <a:p>
            <a:pPr marL="12700" marR="5080">
              <a:lnSpc>
                <a:spcPct val="94500"/>
              </a:lnSpc>
              <a:spcBef>
                <a:spcPts val="1120"/>
              </a:spcBef>
            </a:pPr>
            <a:r>
              <a:rPr lang="en-US" sz="1100" dirty="0">
                <a:latin typeface="Franklin Gothic Book"/>
                <a:cs typeface="Franklin Gothic Book"/>
              </a:rPr>
              <a:t>Ever since I was young I knew that I wanted to get into Mechanical Engineering and race cars, and I’ve been lucky enough to do both these last few years. I’m the team captain and owner of Love Racing who compete in 3-4 races each year in the </a:t>
            </a:r>
            <a:r>
              <a:rPr lang="en-US" sz="1100" dirty="0" err="1">
                <a:latin typeface="Franklin Gothic Book"/>
                <a:cs typeface="Franklin Gothic Book"/>
              </a:rPr>
              <a:t>Champcar</a:t>
            </a:r>
            <a:r>
              <a:rPr lang="en-US" sz="1100" dirty="0">
                <a:latin typeface="Franklin Gothic Book"/>
                <a:cs typeface="Franklin Gothic Book"/>
              </a:rPr>
              <a:t> Endurance Series with my best friends. We now have two cars and race at premier tracks across the country including Virginia International Raceway, Road Atlanta, Sebring, and more! I’ve built a sim racing computer rig  to the specs of our race car with virtual reality to closely simulate our races. Now our whole team race together online when not racing in real life and we can evaluate telemetry and </a:t>
            </a:r>
            <a:r>
              <a:rPr lang="en-US" sz="1100" dirty="0" err="1">
                <a:latin typeface="Franklin Gothic Book"/>
                <a:cs typeface="Franklin Gothic Book"/>
              </a:rPr>
              <a:t>racecraft</a:t>
            </a:r>
            <a:r>
              <a:rPr lang="en-US" sz="1100" dirty="0">
                <a:latin typeface="Franklin Gothic Book"/>
                <a:cs typeface="Franklin Gothic Book"/>
              </a:rPr>
              <a:t> to better ourselves.</a:t>
            </a:r>
          </a:p>
          <a:p>
            <a:pPr marL="12700" marR="5080">
              <a:lnSpc>
                <a:spcPct val="94500"/>
              </a:lnSpc>
              <a:spcBef>
                <a:spcPts val="1120"/>
              </a:spcBef>
            </a:pPr>
            <a:r>
              <a:rPr lang="en-US" sz="1100" dirty="0">
                <a:latin typeface="Franklin Gothic Book"/>
                <a:cs typeface="Franklin Gothic Book"/>
              </a:rPr>
              <a:t>I’m also active in motorcycle riding and planning a trip to Alaska later this year! </a:t>
            </a:r>
            <a:endParaRPr sz="1100" dirty="0">
              <a:latin typeface="Franklin Gothic Book"/>
              <a:cs typeface="Franklin Gothic Book"/>
            </a:endParaRPr>
          </a:p>
        </p:txBody>
      </p:sp>
      <p:sp>
        <p:nvSpPr>
          <p:cNvPr id="7" name="object 7"/>
          <p:cNvSpPr/>
          <p:nvPr/>
        </p:nvSpPr>
        <p:spPr>
          <a:xfrm>
            <a:off x="6776212" y="5495020"/>
            <a:ext cx="2780665" cy="0"/>
          </a:xfrm>
          <a:custGeom>
            <a:avLst/>
            <a:gdLst/>
            <a:ahLst/>
            <a:cxnLst/>
            <a:rect l="l" t="t" r="r" b="b"/>
            <a:pathLst>
              <a:path w="2780665">
                <a:moveTo>
                  <a:pt x="0" y="0"/>
                </a:moveTo>
                <a:lnTo>
                  <a:pt x="2780410" y="0"/>
                </a:lnTo>
              </a:path>
            </a:pathLst>
          </a:custGeom>
          <a:ln w="6095">
            <a:solidFill>
              <a:srgbClr val="000000"/>
            </a:solidFill>
          </a:ln>
        </p:spPr>
        <p:txBody>
          <a:bodyPr wrap="square" lIns="0" tIns="0" rIns="0" bIns="0" rtlCol="0"/>
          <a:lstStyle/>
          <a:p>
            <a:endParaRPr/>
          </a:p>
        </p:txBody>
      </p:sp>
      <p:sp>
        <p:nvSpPr>
          <p:cNvPr id="8" name="object 8"/>
          <p:cNvSpPr txBox="1"/>
          <p:nvPr/>
        </p:nvSpPr>
        <p:spPr>
          <a:xfrm>
            <a:off x="6781800" y="5658342"/>
            <a:ext cx="2745105" cy="1169551"/>
          </a:xfrm>
          <a:prstGeom prst="rect">
            <a:avLst/>
          </a:prstGeom>
        </p:spPr>
        <p:txBody>
          <a:bodyPr vert="horz" wrap="square" lIns="0" tIns="0" rIns="0" bIns="0" rtlCol="0">
            <a:spAutoFit/>
          </a:bodyPr>
          <a:lstStyle/>
          <a:p>
            <a:pPr marL="12700" marR="5080">
              <a:lnSpc>
                <a:spcPct val="94500"/>
              </a:lnSpc>
            </a:pPr>
            <a:r>
              <a:rPr sz="1000" b="1" i="1" spc="-5" dirty="0">
                <a:latin typeface="Franklin Gothic Book"/>
                <a:cs typeface="Franklin Gothic Book"/>
              </a:rPr>
              <a:t>Top Left —</a:t>
            </a:r>
            <a:r>
              <a:rPr lang="en-US" sz="1000" b="1" i="1" spc="-5" dirty="0">
                <a:latin typeface="Franklin Gothic Book"/>
                <a:cs typeface="Franklin Gothic Book"/>
              </a:rPr>
              <a:t> </a:t>
            </a:r>
            <a:r>
              <a:rPr lang="en-US" sz="1000" i="1" spc="-5" dirty="0">
                <a:latin typeface="Franklin Gothic Book"/>
                <a:cs typeface="Franklin Gothic Book"/>
              </a:rPr>
              <a:t>Battling for P1 overall at a race at Barber Motorsports Park in the rain (2021) </a:t>
            </a:r>
            <a:r>
              <a:rPr sz="1000" b="1" i="1" dirty="0">
                <a:latin typeface="Franklin Gothic Book"/>
                <a:cs typeface="Franklin Gothic Book"/>
              </a:rPr>
              <a:t>Top </a:t>
            </a:r>
            <a:r>
              <a:rPr sz="1000" b="1" i="1" spc="-5" dirty="0">
                <a:latin typeface="Franklin Gothic Book"/>
                <a:cs typeface="Franklin Gothic Book"/>
              </a:rPr>
              <a:t>Right — </a:t>
            </a:r>
            <a:r>
              <a:rPr lang="en-US" sz="1000" i="1" spc="-5" dirty="0">
                <a:latin typeface="Franklin Gothic Book"/>
                <a:cs typeface="Franklin Gothic Book"/>
              </a:rPr>
              <a:t>Evaluating telemetry data between different team members to determine where time is being lost.</a:t>
            </a:r>
            <a:r>
              <a:rPr sz="1000" i="1" spc="-5" dirty="0">
                <a:latin typeface="Franklin Gothic Book"/>
                <a:cs typeface="Franklin Gothic Book"/>
              </a:rPr>
              <a:t> </a:t>
            </a:r>
            <a:r>
              <a:rPr sz="1000" b="1" i="1" spc="-5" dirty="0">
                <a:latin typeface="Franklin Gothic Book"/>
                <a:cs typeface="Franklin Gothic Book"/>
              </a:rPr>
              <a:t>Bottom Left —</a:t>
            </a:r>
            <a:r>
              <a:rPr lang="en-US" sz="1000" b="1" i="1" spc="-5" dirty="0">
                <a:latin typeface="Franklin Gothic Book"/>
                <a:cs typeface="Franklin Gothic Book"/>
              </a:rPr>
              <a:t> </a:t>
            </a:r>
            <a:r>
              <a:rPr lang="en-US" sz="1000" i="1" spc="-10" dirty="0">
                <a:latin typeface="Franklin Gothic Book"/>
                <a:cs typeface="Franklin Gothic Book"/>
              </a:rPr>
              <a:t>1983 BMW R100 that I restored into a café racer style bike..</a:t>
            </a:r>
            <a:r>
              <a:rPr sz="1000" i="1" spc="-5" dirty="0">
                <a:latin typeface="Franklin Gothic Book"/>
                <a:cs typeface="Franklin Gothic Book"/>
              </a:rPr>
              <a:t> </a:t>
            </a:r>
            <a:r>
              <a:rPr sz="1000" b="1" i="1" dirty="0">
                <a:latin typeface="Franklin Gothic Book"/>
                <a:cs typeface="Franklin Gothic Book"/>
              </a:rPr>
              <a:t>Bottom  </a:t>
            </a:r>
            <a:r>
              <a:rPr sz="1000" b="1" i="1" spc="-5" dirty="0">
                <a:latin typeface="Franklin Gothic Book"/>
                <a:cs typeface="Franklin Gothic Book"/>
              </a:rPr>
              <a:t>Right — </a:t>
            </a:r>
            <a:r>
              <a:rPr lang="en-US" sz="1000" i="1" spc="-5" dirty="0">
                <a:latin typeface="Franklin Gothic Book"/>
                <a:cs typeface="Franklin Gothic Book"/>
              </a:rPr>
              <a:t>Riding my Triumph Daytona at the Tail of The Dragon.</a:t>
            </a:r>
            <a:endParaRPr sz="1000" dirty="0">
              <a:latin typeface="Franklin Gothic Book"/>
              <a:cs typeface="Franklin Gothic Book"/>
            </a:endParaRPr>
          </a:p>
        </p:txBody>
      </p:sp>
      <p:pic>
        <p:nvPicPr>
          <p:cNvPr id="9" name="Picture 8">
            <a:extLst>
              <a:ext uri="{FF2B5EF4-FFF2-40B4-BE49-F238E27FC236}">
                <a16:creationId xmlns:a16="http://schemas.microsoft.com/office/drawing/2014/main" id="{B5F8EC4B-5760-4B71-8AE1-32FB8FDC0945}"/>
              </a:ext>
            </a:extLst>
          </p:cNvPr>
          <p:cNvPicPr/>
          <p:nvPr/>
        </p:nvPicPr>
        <p:blipFill>
          <a:blip r:embed="rId6">
            <a:extLst>
              <a:ext uri="{28A0092B-C50C-407E-A947-70E740481C1C}">
                <a14:useLocalDpi xmlns:a14="http://schemas.microsoft.com/office/drawing/2010/main" val="0"/>
              </a:ext>
            </a:extLst>
          </a:blip>
          <a:srcRect l="18459" r="18459"/>
          <a:stretch/>
        </p:blipFill>
        <p:spPr bwMode="auto">
          <a:xfrm>
            <a:off x="457200" y="800100"/>
            <a:ext cx="2971800" cy="2971800"/>
          </a:xfrm>
          <a:prstGeom prst="roundRect">
            <a:avLst>
              <a:gd name="adj" fmla="val 5736"/>
            </a:avLst>
          </a:prstGeom>
          <a:noFill/>
          <a:ln>
            <a:noFill/>
          </a:ln>
        </p:spPr>
      </p:pic>
      <p:pic>
        <p:nvPicPr>
          <p:cNvPr id="11" name="Picture 10">
            <a:extLst>
              <a:ext uri="{FF2B5EF4-FFF2-40B4-BE49-F238E27FC236}">
                <a16:creationId xmlns:a16="http://schemas.microsoft.com/office/drawing/2014/main" id="{EB0EC9D0-E52D-4F1A-AB46-285539431DE5}"/>
              </a:ext>
            </a:extLst>
          </p:cNvPr>
          <p:cNvPicPr/>
          <p:nvPr/>
        </p:nvPicPr>
        <p:blipFill>
          <a:blip r:embed="rId7" cstate="print">
            <a:extLst>
              <a:ext uri="{28A0092B-C50C-407E-A947-70E740481C1C}">
                <a14:useLocalDpi xmlns:a14="http://schemas.microsoft.com/office/drawing/2010/main" val="0"/>
              </a:ext>
            </a:extLst>
          </a:blip>
          <a:srcRect l="18051" r="18051"/>
          <a:stretch/>
        </p:blipFill>
        <p:spPr bwMode="auto">
          <a:xfrm>
            <a:off x="3537394" y="800100"/>
            <a:ext cx="2971800" cy="2971800"/>
          </a:xfrm>
          <a:prstGeom prst="roundRect">
            <a:avLst>
              <a:gd name="adj" fmla="val 5736"/>
            </a:avLst>
          </a:prstGeom>
          <a:noFill/>
          <a:ln>
            <a:noFill/>
          </a:ln>
        </p:spPr>
      </p:pic>
    </p:spTree>
    <p:extLst>
      <p:ext uri="{BB962C8B-B14F-4D97-AF65-F5344CB8AC3E}">
        <p14:creationId xmlns:p14="http://schemas.microsoft.com/office/powerpoint/2010/main" val="161615468"/>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4"/>
          <a:srcRect l="6527" r="19095"/>
          <a:stretch/>
        </p:blipFill>
        <p:spPr>
          <a:xfrm>
            <a:off x="3537393" y="3887469"/>
            <a:ext cx="2971801" cy="2971800"/>
          </a:xfrm>
          <a:prstGeom prst="roundRect">
            <a:avLst>
              <a:gd name="adj" fmla="val 6523"/>
            </a:avLst>
          </a:prstGeom>
        </p:spPr>
      </p:pic>
      <p:pic>
        <p:nvPicPr>
          <p:cNvPr id="16" name="Picture 15" descr="C:\Users\cowboys647\AppData\Local\Microsoft\Windows\INetCacheContent.Word\Dyno Results Prototype.png"/>
          <p:cNvPicPr/>
          <p:nvPr/>
        </p:nvPicPr>
        <p:blipFill>
          <a:blip r:embed="rId5">
            <a:extLst>
              <a:ext uri="{28A0092B-C50C-407E-A947-70E740481C1C}">
                <a14:useLocalDpi xmlns:a14="http://schemas.microsoft.com/office/drawing/2010/main" val="0"/>
              </a:ext>
            </a:extLst>
          </a:blip>
          <a:srcRect/>
          <a:stretch>
            <a:fillRect/>
          </a:stretch>
        </p:blipFill>
        <p:spPr bwMode="auto">
          <a:xfrm>
            <a:off x="457200" y="3887469"/>
            <a:ext cx="2971800" cy="2971800"/>
          </a:xfrm>
          <a:prstGeom prst="roundRect">
            <a:avLst>
              <a:gd name="adj" fmla="val 5736"/>
            </a:avLst>
          </a:prstGeom>
          <a:noFill/>
          <a:ln>
            <a:solidFill>
              <a:schemeClr val="tx1"/>
            </a:solidFill>
          </a:ln>
        </p:spPr>
      </p:pic>
      <p:pic>
        <p:nvPicPr>
          <p:cNvPr id="15" name="Picture 14"/>
          <p:cNvPicPr>
            <a:picLocks noChangeAspect="1"/>
          </p:cNvPicPr>
          <p:nvPr/>
        </p:nvPicPr>
        <p:blipFill>
          <a:blip r:embed="rId6"/>
          <a:stretch>
            <a:fillRect/>
          </a:stretch>
        </p:blipFill>
        <p:spPr>
          <a:xfrm>
            <a:off x="445014" y="857884"/>
            <a:ext cx="2987299" cy="2969009"/>
          </a:xfrm>
          <a:prstGeom prst="rect">
            <a:avLst/>
          </a:prstGeom>
        </p:spPr>
      </p:pic>
      <p:sp>
        <p:nvSpPr>
          <p:cNvPr id="6" name="object 6"/>
          <p:cNvSpPr txBox="1"/>
          <p:nvPr/>
        </p:nvSpPr>
        <p:spPr>
          <a:xfrm>
            <a:off x="6840601" y="782495"/>
            <a:ext cx="2757805" cy="4242187"/>
          </a:xfrm>
          <a:prstGeom prst="rect">
            <a:avLst/>
          </a:prstGeom>
        </p:spPr>
        <p:txBody>
          <a:bodyPr vert="horz" wrap="square" lIns="0" tIns="0" rIns="0" bIns="0" rtlCol="0">
            <a:spAutoFit/>
          </a:bodyPr>
          <a:lstStyle/>
          <a:p>
            <a:pPr marL="577850" marR="485140" indent="-74930" algn="ctr">
              <a:lnSpc>
                <a:spcPts val="2270"/>
              </a:lnSpc>
            </a:pPr>
            <a:r>
              <a:rPr lang="en-US" b="1" i="1" spc="-5" dirty="0" smtClean="0">
                <a:solidFill>
                  <a:schemeClr val="bg1"/>
                </a:solidFill>
                <a:latin typeface="Georgia"/>
                <a:cs typeface="Georgia"/>
              </a:rPr>
              <a:t>Product Development Engineer</a:t>
            </a:r>
            <a:endParaRPr dirty="0">
              <a:solidFill>
                <a:schemeClr val="bg1"/>
              </a:solidFill>
              <a:latin typeface="Georgia"/>
              <a:cs typeface="Georgia"/>
            </a:endParaRPr>
          </a:p>
          <a:p>
            <a:pPr marL="12700" marR="5080">
              <a:lnSpc>
                <a:spcPct val="94500"/>
              </a:lnSpc>
              <a:spcBef>
                <a:spcPts val="1120"/>
              </a:spcBef>
            </a:pPr>
            <a:r>
              <a:rPr lang="en-US" sz="1100" dirty="0">
                <a:latin typeface="Franklin Gothic Book"/>
                <a:cs typeface="Franklin Gothic Book"/>
              </a:rPr>
              <a:t>As Powertrain Lead, I was tasked with finding problems with the previous system and increasing the power output. I used 1-Dimensional Gas Dynamic Software (Ricardo Wave) to analyze changes in geometry throughout the intake system. I created 100+ parametric simulations evaluating adjustable runner length, plenum volume, bend radii, air-fuel ratio, compression ratio, internal roughness, and valve timing. SolidWorks Flow Simulation was used to increase the efficiency of the mandatory 20mm diameter restriction and a converging-diverging nozzle was chosen to increase pressure recovery. The intake runner and restrictor section were 3D printed out of </a:t>
            </a:r>
            <a:r>
              <a:rPr lang="en-US" sz="1100" dirty="0" err="1">
                <a:latin typeface="Franklin Gothic Book"/>
                <a:cs typeface="Franklin Gothic Book"/>
              </a:rPr>
              <a:t>Ultem</a:t>
            </a:r>
            <a:r>
              <a:rPr lang="en-US" sz="1100" dirty="0">
                <a:latin typeface="Franklin Gothic Book"/>
                <a:cs typeface="Franklin Gothic Book"/>
              </a:rPr>
              <a:t> 9085 while the intake plenum was manufactured out of fiberglass using two custom male molds. The 2016 Powertrain system made 46.9 horsepower which was a 25% improvement over the previous year.</a:t>
            </a:r>
            <a:endParaRPr sz="1100" dirty="0">
              <a:latin typeface="Franklin Gothic Book"/>
              <a:cs typeface="Franklin Gothic Book"/>
            </a:endParaRPr>
          </a:p>
        </p:txBody>
      </p:sp>
      <p:sp>
        <p:nvSpPr>
          <p:cNvPr id="7" name="object 7"/>
          <p:cNvSpPr/>
          <p:nvPr/>
        </p:nvSpPr>
        <p:spPr>
          <a:xfrm>
            <a:off x="6840601" y="5005705"/>
            <a:ext cx="2780665" cy="0"/>
          </a:xfrm>
          <a:custGeom>
            <a:avLst/>
            <a:gdLst/>
            <a:ahLst/>
            <a:cxnLst/>
            <a:rect l="l" t="t" r="r" b="b"/>
            <a:pathLst>
              <a:path w="2780665">
                <a:moveTo>
                  <a:pt x="0" y="0"/>
                </a:moveTo>
                <a:lnTo>
                  <a:pt x="2780410" y="0"/>
                </a:lnTo>
              </a:path>
            </a:pathLst>
          </a:custGeom>
          <a:ln w="6095">
            <a:solidFill>
              <a:srgbClr val="000000"/>
            </a:solidFill>
          </a:ln>
        </p:spPr>
        <p:txBody>
          <a:bodyPr wrap="square" lIns="0" tIns="0" rIns="0" bIns="0" rtlCol="0"/>
          <a:lstStyle/>
          <a:p>
            <a:endParaRPr/>
          </a:p>
        </p:txBody>
      </p:sp>
      <p:sp>
        <p:nvSpPr>
          <p:cNvPr id="8" name="object 8"/>
          <p:cNvSpPr txBox="1"/>
          <p:nvPr/>
        </p:nvSpPr>
        <p:spPr>
          <a:xfrm>
            <a:off x="6846189" y="5169027"/>
            <a:ext cx="2745105" cy="2046714"/>
          </a:xfrm>
          <a:prstGeom prst="rect">
            <a:avLst/>
          </a:prstGeom>
        </p:spPr>
        <p:txBody>
          <a:bodyPr vert="horz" wrap="square" lIns="0" tIns="0" rIns="0" bIns="0" rtlCol="0">
            <a:spAutoFit/>
          </a:bodyPr>
          <a:lstStyle/>
          <a:p>
            <a:pPr marL="12700" marR="5080">
              <a:lnSpc>
                <a:spcPct val="94500"/>
              </a:lnSpc>
            </a:pPr>
            <a:r>
              <a:rPr sz="1000" b="1" i="1" spc="-5" dirty="0">
                <a:latin typeface="Franklin Gothic Book"/>
                <a:cs typeface="Franklin Gothic Book"/>
              </a:rPr>
              <a:t>Top Left —</a:t>
            </a:r>
            <a:r>
              <a:rPr lang="en-US" sz="1000" b="1" i="1" spc="-5" dirty="0">
                <a:latin typeface="Franklin Gothic Book"/>
                <a:cs typeface="Franklin Gothic Book"/>
              </a:rPr>
              <a:t> </a:t>
            </a:r>
            <a:r>
              <a:rPr lang="en-US" sz="1000" i="1" spc="-5" dirty="0">
                <a:latin typeface="Franklin Gothic Book"/>
                <a:cs typeface="Franklin Gothic Book"/>
              </a:rPr>
              <a:t>3D printed </a:t>
            </a:r>
            <a:r>
              <a:rPr lang="en-US" sz="1000" i="1" spc="-5" dirty="0" err="1">
                <a:latin typeface="Franklin Gothic Book"/>
                <a:cs typeface="Franklin Gothic Book"/>
              </a:rPr>
              <a:t>Ultem</a:t>
            </a:r>
            <a:r>
              <a:rPr lang="en-US" sz="1000" i="1" spc="-5" dirty="0">
                <a:latin typeface="Franklin Gothic Book"/>
                <a:cs typeface="Franklin Gothic Book"/>
              </a:rPr>
              <a:t> 9085 intake runner which has an injector mount for ideal spray on back of intake valves. 150 mm length chosen to make peak power at 11,000 RPM. </a:t>
            </a:r>
            <a:r>
              <a:rPr sz="1000" b="1" i="1" dirty="0">
                <a:latin typeface="Franklin Gothic Book"/>
                <a:cs typeface="Franklin Gothic Book"/>
              </a:rPr>
              <a:t>Top </a:t>
            </a:r>
            <a:r>
              <a:rPr sz="1000" b="1" i="1" spc="-5" dirty="0">
                <a:latin typeface="Franklin Gothic Book"/>
                <a:cs typeface="Franklin Gothic Book"/>
              </a:rPr>
              <a:t>Right — </a:t>
            </a:r>
            <a:r>
              <a:rPr lang="en-US" sz="1000" i="1" spc="-5" dirty="0">
                <a:latin typeface="Franklin Gothic Book"/>
                <a:cs typeface="Franklin Gothic Book"/>
              </a:rPr>
              <a:t>Parametric study from Ricardo Wave on intake runner length. Shows how the timing of pressure waves can have an effect on the shape and magnitude of the horsepower curve.</a:t>
            </a:r>
            <a:r>
              <a:rPr sz="1000" i="1" spc="-5" dirty="0">
                <a:latin typeface="Franklin Gothic Book"/>
                <a:cs typeface="Franklin Gothic Book"/>
              </a:rPr>
              <a:t> </a:t>
            </a:r>
            <a:r>
              <a:rPr sz="1000" b="1" i="1" spc="-5" dirty="0">
                <a:latin typeface="Franklin Gothic Book"/>
                <a:cs typeface="Franklin Gothic Book"/>
              </a:rPr>
              <a:t>Bottom Left —</a:t>
            </a:r>
            <a:r>
              <a:rPr lang="en-US" sz="1000" b="1" i="1" spc="-5" dirty="0">
                <a:latin typeface="Franklin Gothic Book"/>
                <a:cs typeface="Franklin Gothic Book"/>
              </a:rPr>
              <a:t> </a:t>
            </a:r>
            <a:r>
              <a:rPr lang="en-US" sz="1000" i="1" spc="-10" dirty="0">
                <a:latin typeface="Franklin Gothic Book"/>
                <a:cs typeface="Franklin Gothic Book"/>
              </a:rPr>
              <a:t>Dynamometer comparison of 2015 and 2016 Formula cars. Shows a 25% increase in peak horsepower in operational range of engine at competition (6500-10000 RPM).</a:t>
            </a:r>
            <a:r>
              <a:rPr sz="1000" i="1" spc="-5" dirty="0">
                <a:latin typeface="Franklin Gothic Book"/>
                <a:cs typeface="Franklin Gothic Book"/>
              </a:rPr>
              <a:t> </a:t>
            </a:r>
            <a:r>
              <a:rPr sz="1000" b="1" i="1" dirty="0">
                <a:latin typeface="Franklin Gothic Book"/>
                <a:cs typeface="Franklin Gothic Book"/>
              </a:rPr>
              <a:t>Bottom  </a:t>
            </a:r>
            <a:r>
              <a:rPr sz="1000" b="1" i="1" spc="-5" dirty="0">
                <a:latin typeface="Franklin Gothic Book"/>
                <a:cs typeface="Franklin Gothic Book"/>
              </a:rPr>
              <a:t>Right — </a:t>
            </a:r>
            <a:r>
              <a:rPr lang="en-US" sz="1000" i="1" spc="-5" dirty="0">
                <a:latin typeface="Franklin Gothic Book"/>
                <a:cs typeface="Franklin Gothic Book"/>
              </a:rPr>
              <a:t>Left side of 2016 UTSA Formula SAE car showing full intake system.</a:t>
            </a:r>
            <a:endParaRPr sz="1000" dirty="0">
              <a:latin typeface="Franklin Gothic Book"/>
              <a:cs typeface="Franklin Gothic Book"/>
            </a:endParaRPr>
          </a:p>
        </p:txBody>
      </p:sp>
      <p:graphicFrame>
        <p:nvGraphicFramePr>
          <p:cNvPr id="10" name="Chart 9"/>
          <p:cNvGraphicFramePr/>
          <p:nvPr>
            <p:extLst>
              <p:ext uri="{D42A27DB-BD31-4B8C-83A1-F6EECF244321}">
                <p14:modId xmlns:p14="http://schemas.microsoft.com/office/powerpoint/2010/main" val="773539212"/>
              </p:ext>
            </p:extLst>
          </p:nvPr>
        </p:nvGraphicFramePr>
        <p:xfrm>
          <a:off x="3537394" y="800100"/>
          <a:ext cx="2971800" cy="3087369"/>
        </p:xfrm>
        <a:graphic>
          <a:graphicData uri="http://schemas.openxmlformats.org/drawingml/2006/chart">
            <c:chart xmlns:c="http://schemas.openxmlformats.org/drawingml/2006/chart" xmlns:r="http://schemas.openxmlformats.org/officeDocument/2006/relationships" r:id="rId7"/>
          </a:graphicData>
        </a:graphic>
      </p:graphicFrame>
      <p:sp>
        <p:nvSpPr>
          <p:cNvPr id="3" name="TextBox 2"/>
          <p:cNvSpPr txBox="1"/>
          <p:nvPr/>
        </p:nvSpPr>
        <p:spPr>
          <a:xfrm>
            <a:off x="6812533" y="857884"/>
            <a:ext cx="2778761" cy="646331"/>
          </a:xfrm>
          <a:prstGeom prst="rect">
            <a:avLst/>
          </a:prstGeom>
          <a:noFill/>
        </p:spPr>
        <p:txBody>
          <a:bodyPr wrap="square" rtlCol="0">
            <a:spAutoFit/>
          </a:bodyPr>
          <a:lstStyle/>
          <a:p>
            <a:r>
              <a:rPr lang="en-US" b="1" dirty="0" smtClean="0">
                <a:latin typeface="Georgia" panose="02040502050405020303" pitchFamily="18" charset="0"/>
              </a:rPr>
              <a:t>Product Development Engineer: </a:t>
            </a:r>
            <a:r>
              <a:rPr lang="en-US" b="1" dirty="0" err="1" smtClean="0">
                <a:latin typeface="Georgia" panose="02040502050405020303" pitchFamily="18" charset="0"/>
              </a:rPr>
              <a:t>Flowbelow</a:t>
            </a:r>
            <a:endParaRPr lang="en-US" b="1" dirty="0">
              <a:latin typeface="Georgia" panose="02040502050405020303" pitchFamily="18" charset="0"/>
            </a:endParaRPr>
          </a:p>
        </p:txBody>
      </p:sp>
    </p:spTree>
    <p:extLst>
      <p:ext uri="{BB962C8B-B14F-4D97-AF65-F5344CB8AC3E}">
        <p14:creationId xmlns:p14="http://schemas.microsoft.com/office/powerpoint/2010/main" val="1311020288"/>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6"/>
          <p:cNvSpPr txBox="1"/>
          <p:nvPr/>
        </p:nvSpPr>
        <p:spPr>
          <a:xfrm>
            <a:off x="6865366" y="1378730"/>
            <a:ext cx="2708910" cy="4531240"/>
          </a:xfrm>
          <a:prstGeom prst="rect">
            <a:avLst/>
          </a:prstGeom>
        </p:spPr>
        <p:txBody>
          <a:bodyPr vert="horz" wrap="square" lIns="0" tIns="0" rIns="0" bIns="0" rtlCol="0">
            <a:spAutoFit/>
          </a:bodyPr>
          <a:lstStyle/>
          <a:p>
            <a:pPr marL="70485" marR="5080" algn="ctr">
              <a:lnSpc>
                <a:spcPct val="94800"/>
              </a:lnSpc>
            </a:pPr>
            <a:r>
              <a:rPr lang="en-US" b="1" i="1" spc="-5" dirty="0">
                <a:latin typeface="Georgia"/>
                <a:cs typeface="Georgia"/>
              </a:rPr>
              <a:t>Advanced Concept Development Engineer:</a:t>
            </a:r>
          </a:p>
          <a:p>
            <a:pPr marL="70485" marR="5080" algn="ctr">
              <a:lnSpc>
                <a:spcPct val="94800"/>
              </a:lnSpc>
            </a:pPr>
            <a:r>
              <a:rPr lang="en-US" b="1" i="1" spc="-5" dirty="0">
                <a:latin typeface="Georgia"/>
                <a:cs typeface="Georgia"/>
              </a:rPr>
              <a:t>Techtronic Industries</a:t>
            </a:r>
            <a:endParaRPr dirty="0">
              <a:latin typeface="Georgia"/>
              <a:cs typeface="Georgia"/>
            </a:endParaRPr>
          </a:p>
          <a:p>
            <a:pPr marL="12700" marR="5080">
              <a:lnSpc>
                <a:spcPct val="94500"/>
              </a:lnSpc>
              <a:spcBef>
                <a:spcPts val="1120"/>
              </a:spcBef>
            </a:pPr>
            <a:r>
              <a:rPr lang="en-US" sz="1100" dirty="0">
                <a:latin typeface="Franklin Gothic Book"/>
                <a:cs typeface="Franklin Gothic Book"/>
              </a:rPr>
              <a:t>The goal of this project was to evaluate current electric blowers, hedge trimmers, chainsaws, </a:t>
            </a:r>
            <a:r>
              <a:rPr lang="en-US" sz="1100" dirty="0" err="1">
                <a:latin typeface="Franklin Gothic Book"/>
                <a:cs typeface="Franklin Gothic Book"/>
              </a:rPr>
              <a:t>polesaws</a:t>
            </a:r>
            <a:r>
              <a:rPr lang="en-US" sz="1100" dirty="0">
                <a:latin typeface="Franklin Gothic Book"/>
                <a:cs typeface="Franklin Gothic Book"/>
              </a:rPr>
              <a:t>, and string trimmers and create concepts to reduce the sound pressure level.</a:t>
            </a:r>
          </a:p>
          <a:p>
            <a:pPr marL="12700" marR="5080">
              <a:lnSpc>
                <a:spcPct val="94500"/>
              </a:lnSpc>
              <a:spcBef>
                <a:spcPts val="1120"/>
              </a:spcBef>
            </a:pPr>
            <a:r>
              <a:rPr lang="en-US" sz="1100" dirty="0">
                <a:latin typeface="Franklin Gothic Book"/>
                <a:cs typeface="Franklin Gothic Book"/>
              </a:rPr>
              <a:t>The project was sectioned to first evaluate baseline performance of products, evaluate contribution of specific sources of noise, note transmission paths to the receiver, develop concepts specific to each product, rapid prototype components, and complete testing to validate designs. </a:t>
            </a:r>
          </a:p>
          <a:p>
            <a:pPr marL="12700" marR="5080">
              <a:lnSpc>
                <a:spcPct val="94500"/>
              </a:lnSpc>
              <a:spcBef>
                <a:spcPts val="1120"/>
              </a:spcBef>
            </a:pPr>
            <a:r>
              <a:rPr lang="en-US" sz="1100" dirty="0">
                <a:latin typeface="Franklin Gothic Book"/>
                <a:cs typeface="Franklin Gothic Book"/>
              </a:rPr>
              <a:t>Finalized prototypes had a reduction of sound pressure level of 5-10 dB(A) utilizing technology that limits a reduction in performance. Design calculators and 30+ page report was created to pass on knowledge to current project engineers to work toward.</a:t>
            </a: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428" b="428"/>
          <a:stretch/>
        </p:blipFill>
        <p:spPr>
          <a:xfrm>
            <a:off x="457199" y="773857"/>
            <a:ext cx="6124913" cy="3012127"/>
          </a:xfrm>
          <a:prstGeom prst="roundRect">
            <a:avLst>
              <a:gd name="adj" fmla="val 6159"/>
            </a:avLst>
          </a:prstGeom>
        </p:spPr>
      </p:pic>
      <p:sp>
        <p:nvSpPr>
          <p:cNvPr id="7" name="object 7"/>
          <p:cNvSpPr/>
          <p:nvPr/>
        </p:nvSpPr>
        <p:spPr>
          <a:xfrm>
            <a:off x="6818376" y="5909970"/>
            <a:ext cx="2780665" cy="0"/>
          </a:xfrm>
          <a:custGeom>
            <a:avLst/>
            <a:gdLst/>
            <a:ahLst/>
            <a:cxnLst/>
            <a:rect l="l" t="t" r="r" b="b"/>
            <a:pathLst>
              <a:path w="2780665">
                <a:moveTo>
                  <a:pt x="0" y="0"/>
                </a:moveTo>
                <a:lnTo>
                  <a:pt x="2780410" y="0"/>
                </a:lnTo>
              </a:path>
            </a:pathLst>
          </a:custGeom>
          <a:ln w="6096">
            <a:solidFill>
              <a:srgbClr val="000000"/>
            </a:solidFill>
          </a:ln>
        </p:spPr>
        <p:txBody>
          <a:bodyPr wrap="square" lIns="0" tIns="0" rIns="0" bIns="0" rtlCol="0"/>
          <a:lstStyle/>
          <a:p>
            <a:endParaRPr/>
          </a:p>
        </p:txBody>
      </p:sp>
      <p:sp>
        <p:nvSpPr>
          <p:cNvPr id="8" name="object 8"/>
          <p:cNvSpPr txBox="1"/>
          <p:nvPr/>
        </p:nvSpPr>
        <p:spPr>
          <a:xfrm>
            <a:off x="6840601" y="6022994"/>
            <a:ext cx="2758440" cy="1169551"/>
          </a:xfrm>
          <a:prstGeom prst="rect">
            <a:avLst/>
          </a:prstGeom>
        </p:spPr>
        <p:txBody>
          <a:bodyPr vert="horz" wrap="square" lIns="0" tIns="0" rIns="0" bIns="0" rtlCol="0">
            <a:spAutoFit/>
          </a:bodyPr>
          <a:lstStyle/>
          <a:p>
            <a:pPr marL="12700" marR="5080">
              <a:lnSpc>
                <a:spcPct val="94500"/>
              </a:lnSpc>
            </a:pPr>
            <a:r>
              <a:rPr sz="1000" b="1" i="1" spc="-5" dirty="0">
                <a:latin typeface="Franklin Gothic Book"/>
                <a:cs typeface="Franklin Gothic Book"/>
              </a:rPr>
              <a:t>Top  — </a:t>
            </a:r>
            <a:r>
              <a:rPr lang="en-US" sz="1000" i="1" spc="-5" dirty="0">
                <a:latin typeface="Franklin Gothic Book"/>
                <a:cs typeface="Franklin Gothic Book"/>
              </a:rPr>
              <a:t>Fast Fourier Transform sound testing data of 40V String Trimmer in semi-anechoic chamber.</a:t>
            </a:r>
            <a:r>
              <a:rPr sz="1000" i="1" spc="-5" dirty="0">
                <a:latin typeface="Franklin Gothic Book"/>
                <a:cs typeface="Franklin Gothic Book"/>
              </a:rPr>
              <a:t> </a:t>
            </a:r>
            <a:r>
              <a:rPr sz="1000" b="1" i="1" spc="-5" dirty="0">
                <a:latin typeface="Franklin Gothic Book"/>
                <a:cs typeface="Franklin Gothic Book"/>
              </a:rPr>
              <a:t>Bottom  Left — </a:t>
            </a:r>
            <a:r>
              <a:rPr lang="en-US" sz="1000" i="1" spc="-5" dirty="0">
                <a:latin typeface="Franklin Gothic Book"/>
                <a:cs typeface="Franklin Gothic Book"/>
              </a:rPr>
              <a:t>Iteration of an axial fan design utilizing asymmetric blades and reviewing </a:t>
            </a:r>
            <a:r>
              <a:rPr lang="en-US" sz="1000" i="1" spc="-5" dirty="0" err="1">
                <a:latin typeface="Franklin Gothic Book"/>
                <a:cs typeface="Franklin Gothic Book"/>
              </a:rPr>
              <a:t>isosurfaces</a:t>
            </a:r>
            <a:r>
              <a:rPr lang="en-US" sz="1000" i="1" spc="-5" dirty="0">
                <a:latin typeface="Franklin Gothic Book"/>
                <a:cs typeface="Franklin Gothic Book"/>
              </a:rPr>
              <a:t> of Turbulent Kinetic Energy (TKE).</a:t>
            </a:r>
            <a:endParaRPr sz="1000" dirty="0">
              <a:latin typeface="Franklin Gothic Book"/>
              <a:cs typeface="Franklin Gothic Book"/>
            </a:endParaRPr>
          </a:p>
          <a:p>
            <a:pPr marL="12700" marR="5080" algn="just">
              <a:lnSpc>
                <a:spcPct val="94500"/>
              </a:lnSpc>
              <a:spcBef>
                <a:spcPts val="5"/>
              </a:spcBef>
            </a:pPr>
            <a:r>
              <a:rPr sz="1000" b="1" i="1" spc="-5" dirty="0">
                <a:latin typeface="Franklin Gothic Book"/>
                <a:cs typeface="Franklin Gothic Book"/>
              </a:rPr>
              <a:t>Bottom Right — </a:t>
            </a:r>
            <a:r>
              <a:rPr lang="en-US" sz="1000" i="1" spc="-5" dirty="0">
                <a:latin typeface="Franklin Gothic Book"/>
                <a:cs typeface="Franklin Gothic Book"/>
              </a:rPr>
              <a:t>Helmholtz resonator design to attenuate blade pass frequency and other trouble frequencies in 40V Handheld Blower.</a:t>
            </a:r>
            <a:endParaRPr sz="1000" dirty="0">
              <a:latin typeface="Franklin Gothic Book"/>
              <a:cs typeface="Franklin Gothic Book"/>
            </a:endParaRP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5198" r="5198"/>
          <a:stretch/>
        </p:blipFill>
        <p:spPr>
          <a:xfrm>
            <a:off x="3616175" y="3836565"/>
            <a:ext cx="2971799" cy="2917398"/>
          </a:xfrm>
          <a:prstGeom prst="roundRect">
            <a:avLst>
              <a:gd name="adj" fmla="val 10238"/>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9563" r="9563"/>
          <a:stretch/>
        </p:blipFill>
        <p:spPr>
          <a:xfrm>
            <a:off x="457199" y="3836565"/>
            <a:ext cx="2980691" cy="2917398"/>
          </a:xfrm>
          <a:prstGeom prst="roundRect">
            <a:avLst>
              <a:gd name="adj" fmla="val 7424"/>
            </a:avLst>
          </a:prstGeom>
        </p:spPr>
      </p:pic>
    </p:spTree>
    <p:extLst>
      <p:ext uri="{BB962C8B-B14F-4D97-AF65-F5344CB8AC3E}">
        <p14:creationId xmlns:p14="http://schemas.microsoft.com/office/powerpoint/2010/main" val="2254909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D87A75E-E88A-4982-AAFF-F2512A2314C8}"/>
              </a:ext>
            </a:extLst>
          </p:cNvPr>
          <p:cNvPicPr>
            <a:picLocks noChangeAspect="1"/>
          </p:cNvPicPr>
          <p:nvPr/>
        </p:nvPicPr>
        <p:blipFill>
          <a:blip r:embed="rId3"/>
          <a:stretch>
            <a:fillRect/>
          </a:stretch>
        </p:blipFill>
        <p:spPr>
          <a:xfrm>
            <a:off x="513715" y="457200"/>
            <a:ext cx="6649085" cy="3214711"/>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t="63" b="63"/>
          <a:stretch/>
        </p:blipFill>
        <p:spPr>
          <a:xfrm>
            <a:off x="513715" y="3895089"/>
            <a:ext cx="2857500" cy="2849880"/>
          </a:xfrm>
          <a:prstGeom prst="roundRect">
            <a:avLst>
              <a:gd name="adj" fmla="val 5972"/>
            </a:avLst>
          </a:prstGeom>
        </p:spPr>
      </p:pic>
      <p:sp>
        <p:nvSpPr>
          <p:cNvPr id="6" name="object 6"/>
          <p:cNvSpPr txBox="1"/>
          <p:nvPr/>
        </p:nvSpPr>
        <p:spPr>
          <a:xfrm>
            <a:off x="6894524" y="579496"/>
            <a:ext cx="2694940" cy="4467633"/>
          </a:xfrm>
          <a:prstGeom prst="rect">
            <a:avLst/>
          </a:prstGeom>
        </p:spPr>
        <p:txBody>
          <a:bodyPr vert="horz" wrap="square" lIns="0" tIns="0" rIns="0" bIns="0" rtlCol="0">
            <a:spAutoFit/>
          </a:bodyPr>
          <a:lstStyle/>
          <a:p>
            <a:pPr marL="434975" marR="353695" lvl="0" indent="68580" algn="ctr" defTabSz="914400" rtl="0" eaLnBrk="1" fontAlgn="auto" latinLnBrk="0" hangingPunct="1">
              <a:lnSpc>
                <a:spcPts val="2270"/>
              </a:lnSpc>
              <a:spcBef>
                <a:spcPts val="0"/>
              </a:spcBef>
              <a:spcAft>
                <a:spcPts val="0"/>
              </a:spcAft>
              <a:buClrTx/>
              <a:buSzTx/>
              <a:buFontTx/>
              <a:buNone/>
              <a:tabLst/>
              <a:defRPr/>
            </a:pPr>
            <a:r>
              <a:rPr kumimoji="0" lang="en-US" sz="1800" b="1" i="1" u="none" strike="noStrike" kern="1200" cap="none" spc="-5" normalizeH="0" baseline="0" noProof="0" dirty="0">
                <a:ln>
                  <a:noFill/>
                </a:ln>
                <a:solidFill>
                  <a:prstClr val="black"/>
                </a:solidFill>
                <a:effectLst/>
                <a:uLnTx/>
                <a:uFillTx/>
                <a:latin typeface="Georgia"/>
                <a:ea typeface="+mn-ea"/>
                <a:cs typeface="Georgia"/>
              </a:rPr>
              <a:t>Project Engineer III:</a:t>
            </a:r>
          </a:p>
          <a:p>
            <a:pPr marL="434975" marR="353695" lvl="0" indent="68580" algn="ctr" defTabSz="914400" rtl="0" eaLnBrk="1" fontAlgn="auto" latinLnBrk="0" hangingPunct="1">
              <a:lnSpc>
                <a:spcPts val="2270"/>
              </a:lnSpc>
              <a:spcBef>
                <a:spcPts val="0"/>
              </a:spcBef>
              <a:spcAft>
                <a:spcPts val="0"/>
              </a:spcAft>
              <a:buClrTx/>
              <a:buSzTx/>
              <a:buFontTx/>
              <a:buNone/>
              <a:tabLst/>
              <a:defRPr/>
            </a:pPr>
            <a:r>
              <a:rPr lang="en-US" b="1" i="1" spc="-5" dirty="0">
                <a:solidFill>
                  <a:prstClr val="black"/>
                </a:solidFill>
                <a:latin typeface="Georgia"/>
                <a:cs typeface="Georgia"/>
              </a:rPr>
              <a:t>Techtronic Industries</a:t>
            </a:r>
            <a:endParaRPr kumimoji="0" sz="1800" b="1" i="1" u="none" strike="noStrike" kern="1200" cap="none" spc="0" normalizeH="0" baseline="0" noProof="0" dirty="0">
              <a:ln>
                <a:noFill/>
              </a:ln>
              <a:solidFill>
                <a:prstClr val="black"/>
              </a:solidFill>
              <a:effectLst/>
              <a:uLnTx/>
              <a:uFillTx/>
              <a:latin typeface="Georgia"/>
              <a:ea typeface="+mn-ea"/>
              <a:cs typeface="Georgia"/>
            </a:endParaRPr>
          </a:p>
          <a:p>
            <a:pPr marL="12700" marR="5080" lvl="0" indent="0" algn="l" defTabSz="914400" rtl="0" eaLnBrk="1" fontAlgn="auto" latinLnBrk="0" hangingPunct="1">
              <a:lnSpc>
                <a:spcPct val="94400"/>
              </a:lnSpc>
              <a:spcBef>
                <a:spcPts val="112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Franklin Gothic Book"/>
                <a:ea typeface="+mn-ea"/>
                <a:cs typeface="Franklin Gothic Book"/>
              </a:rPr>
              <a:t>Led over 60 projects of varying size, scope, and priority throughout the year. T</a:t>
            </a:r>
            <a:r>
              <a:rPr lang="en-US" sz="1100" dirty="0" err="1">
                <a:solidFill>
                  <a:prstClr val="black"/>
                </a:solidFill>
                <a:latin typeface="Franklin Gothic Book"/>
                <a:cs typeface="Franklin Gothic Book"/>
              </a:rPr>
              <a:t>hree</a:t>
            </a:r>
            <a:r>
              <a:rPr lang="en-US" sz="1100" dirty="0">
                <a:solidFill>
                  <a:prstClr val="black"/>
                </a:solidFill>
                <a:latin typeface="Franklin Gothic Book"/>
                <a:cs typeface="Franklin Gothic Book"/>
              </a:rPr>
              <a:t> projects shown here will be discussed as an example of the work done.</a:t>
            </a:r>
          </a:p>
          <a:p>
            <a:pPr marL="12700" marR="5080" lvl="0" indent="0" algn="l" defTabSz="914400" rtl="0" eaLnBrk="1" fontAlgn="auto" latinLnBrk="0" hangingPunct="1">
              <a:lnSpc>
                <a:spcPct val="94400"/>
              </a:lnSpc>
              <a:spcBef>
                <a:spcPts val="112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Franklin Gothic Book"/>
                <a:ea typeface="+mn-ea"/>
                <a:cs typeface="Franklin Gothic Book"/>
              </a:rPr>
              <a:t>Tariffs led to a new manufacturing facility to be created in Vietnam and the production and </a:t>
            </a:r>
            <a:r>
              <a:rPr kumimoji="0" lang="en-US" sz="1100" b="0" i="0" u="none" strike="noStrike" kern="1200" cap="none" spc="0" normalizeH="0" baseline="0" noProof="0" dirty="0" err="1">
                <a:ln>
                  <a:noFill/>
                </a:ln>
                <a:solidFill>
                  <a:prstClr val="black"/>
                </a:solidFill>
                <a:effectLst/>
                <a:uLnTx/>
                <a:uFillTx/>
                <a:latin typeface="Franklin Gothic Book"/>
                <a:ea typeface="+mn-ea"/>
                <a:cs typeface="Franklin Gothic Book"/>
              </a:rPr>
              <a:t>em</a:t>
            </a:r>
            <a:r>
              <a:rPr lang="en-US" sz="1100" dirty="0" err="1">
                <a:solidFill>
                  <a:prstClr val="black"/>
                </a:solidFill>
                <a:latin typeface="Franklin Gothic Book"/>
                <a:cs typeface="Franklin Gothic Book"/>
              </a:rPr>
              <a:t>issions</a:t>
            </a:r>
            <a:r>
              <a:rPr lang="en-US" sz="1100" dirty="0">
                <a:solidFill>
                  <a:prstClr val="black"/>
                </a:solidFill>
                <a:latin typeface="Franklin Gothic Book"/>
                <a:cs typeface="Franklin Gothic Book"/>
              </a:rPr>
              <a:t>/power evaluation. I was tasked with validating the process from component acquisition, assembly, carburetor setting, emissions and power validation, and quality control of these processes.</a:t>
            </a:r>
          </a:p>
          <a:p>
            <a:pPr marL="12700" marR="5080" lvl="0" indent="0" algn="l" defTabSz="914400" rtl="0" eaLnBrk="1" fontAlgn="auto" latinLnBrk="0" hangingPunct="1">
              <a:lnSpc>
                <a:spcPct val="94400"/>
              </a:lnSpc>
              <a:spcBef>
                <a:spcPts val="112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Franklin Gothic Book"/>
                <a:ea typeface="+mn-ea"/>
                <a:cs typeface="Franklin Gothic Book"/>
              </a:rPr>
              <a:t>Utilized GT-Power Engine Gas Dynamic software to create engine models of all current engines as well as partnered with the generator group to compare two different complex muffler designs they received from the vendor and provide feedback on potential upgrades.</a:t>
            </a:r>
            <a:endParaRPr kumimoji="0" sz="1100" b="0" i="0" u="none" strike="noStrike" kern="1200" cap="none" spc="0" normalizeH="0" baseline="0" noProof="0" dirty="0">
              <a:ln>
                <a:noFill/>
              </a:ln>
              <a:solidFill>
                <a:prstClr val="black"/>
              </a:solidFill>
              <a:effectLst/>
              <a:uLnTx/>
              <a:uFillTx/>
              <a:latin typeface="Franklin Gothic Book"/>
              <a:ea typeface="+mn-ea"/>
              <a:cs typeface="Franklin Gothic Book"/>
            </a:endParaRPr>
          </a:p>
        </p:txBody>
      </p:sp>
      <p:sp>
        <p:nvSpPr>
          <p:cNvPr id="7" name="object 7"/>
          <p:cNvSpPr/>
          <p:nvPr/>
        </p:nvSpPr>
        <p:spPr>
          <a:xfrm>
            <a:off x="6846189" y="5029200"/>
            <a:ext cx="2780665" cy="0"/>
          </a:xfrm>
          <a:custGeom>
            <a:avLst/>
            <a:gdLst/>
            <a:ahLst/>
            <a:cxnLst/>
            <a:rect l="l" t="t" r="r" b="b"/>
            <a:pathLst>
              <a:path w="2780665">
                <a:moveTo>
                  <a:pt x="0" y="0"/>
                </a:moveTo>
                <a:lnTo>
                  <a:pt x="2780410" y="0"/>
                </a:lnTo>
              </a:path>
            </a:pathLst>
          </a:custGeom>
          <a:ln w="609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txBox="1"/>
          <p:nvPr/>
        </p:nvSpPr>
        <p:spPr>
          <a:xfrm>
            <a:off x="6846189" y="5136835"/>
            <a:ext cx="2734310" cy="1169551"/>
          </a:xfrm>
          <a:prstGeom prst="rect">
            <a:avLst/>
          </a:prstGeom>
        </p:spPr>
        <p:txBody>
          <a:bodyPr vert="horz" wrap="square" lIns="0" tIns="0" rIns="0" bIns="0" rtlCol="0">
            <a:spAutoFit/>
          </a:bodyPr>
          <a:lstStyle/>
          <a:p>
            <a:pPr marL="12700" marR="5080" lvl="0" indent="0" algn="l" defTabSz="914400" rtl="0" eaLnBrk="1" fontAlgn="auto" latinLnBrk="0" hangingPunct="1">
              <a:lnSpc>
                <a:spcPct val="94500"/>
              </a:lnSpc>
              <a:spcBef>
                <a:spcPts val="0"/>
              </a:spcBef>
              <a:spcAft>
                <a:spcPts val="0"/>
              </a:spcAft>
              <a:buClrTx/>
              <a:buSzTx/>
              <a:buFontTx/>
              <a:buNone/>
              <a:tabLst/>
              <a:defRPr/>
            </a:pPr>
            <a:r>
              <a:rPr kumimoji="0" sz="1000" b="1" i="1" u="none" strike="noStrike" kern="1200" cap="none" spc="-5" normalizeH="0" baseline="0" noProof="0" dirty="0">
                <a:ln>
                  <a:noFill/>
                </a:ln>
                <a:solidFill>
                  <a:prstClr val="black"/>
                </a:solidFill>
                <a:effectLst/>
                <a:uLnTx/>
                <a:uFillTx/>
                <a:latin typeface="Franklin Gothic Book"/>
                <a:ea typeface="+mn-ea"/>
                <a:cs typeface="Franklin Gothic Book"/>
              </a:rPr>
              <a:t>Top — </a:t>
            </a:r>
            <a:r>
              <a:rPr lang="en-US" sz="1000" i="1" spc="-5" dirty="0">
                <a:solidFill>
                  <a:prstClr val="black"/>
                </a:solidFill>
                <a:latin typeface="Franklin Gothic Book"/>
                <a:cs typeface="Franklin Gothic Book"/>
              </a:rPr>
              <a:t>Tableau dashboard created to evaluate power and emissions data from the transition to manufacturing from China to Vietnam </a:t>
            </a:r>
            <a:r>
              <a:rPr kumimoji="0" sz="1000" b="0" i="1" u="none" strike="noStrike" kern="1200" cap="none" spc="-5" normalizeH="0" baseline="0" noProof="0" dirty="0">
                <a:ln>
                  <a:noFill/>
                </a:ln>
                <a:solidFill>
                  <a:prstClr val="black"/>
                </a:solidFill>
                <a:effectLst/>
                <a:uLnTx/>
                <a:uFillTx/>
                <a:latin typeface="Franklin Gothic Book"/>
                <a:ea typeface="+mn-ea"/>
                <a:cs typeface="Franklin Gothic Book"/>
              </a:rPr>
              <a:t>. </a:t>
            </a:r>
            <a:r>
              <a:rPr kumimoji="0" lang="en-US" sz="1000" b="1" i="1" u="none" strike="noStrike" kern="1200" cap="none" spc="-5" normalizeH="0" baseline="0" noProof="0" dirty="0">
                <a:ln>
                  <a:noFill/>
                </a:ln>
                <a:solidFill>
                  <a:prstClr val="black"/>
                </a:solidFill>
                <a:effectLst/>
                <a:uLnTx/>
                <a:uFillTx/>
                <a:latin typeface="Franklin Gothic Book"/>
                <a:ea typeface="+mn-ea"/>
                <a:cs typeface="Franklin Gothic Book"/>
              </a:rPr>
              <a:t>Bottom Left — </a:t>
            </a:r>
            <a:r>
              <a:rPr kumimoji="0" lang="en-US" sz="1000" b="0" i="1" u="none" strike="noStrike" kern="1200" cap="none" spc="-10" normalizeH="0" baseline="0" noProof="0" dirty="0">
                <a:ln>
                  <a:noFill/>
                </a:ln>
                <a:solidFill>
                  <a:prstClr val="black"/>
                </a:solidFill>
                <a:effectLst/>
                <a:uLnTx/>
                <a:uFillTx/>
                <a:latin typeface="Franklin Gothic Book"/>
                <a:ea typeface="+mn-ea"/>
                <a:cs typeface="Franklin Gothic Book"/>
              </a:rPr>
              <a:t>Intake Assembly designed to accommodate a fixed jet carburetor with onboard throttle lever.</a:t>
            </a:r>
            <a:r>
              <a:rPr kumimoji="0" lang="en-US" sz="1000" b="0" i="1" u="none" strike="noStrike" kern="1200" cap="none" spc="-5" normalizeH="0" baseline="0" noProof="0" dirty="0">
                <a:ln>
                  <a:noFill/>
                </a:ln>
                <a:solidFill>
                  <a:prstClr val="black"/>
                </a:solidFill>
                <a:effectLst/>
                <a:uLnTx/>
                <a:uFillTx/>
                <a:latin typeface="Franklin Gothic Book"/>
                <a:ea typeface="+mn-ea"/>
                <a:cs typeface="Franklin Gothic Book"/>
              </a:rPr>
              <a:t>. </a:t>
            </a:r>
            <a:r>
              <a:rPr kumimoji="0" lang="en-US" sz="1000" b="1" i="1" u="none" strike="noStrike" kern="1200" cap="none" spc="-5" normalizeH="0" baseline="0" noProof="0" dirty="0">
                <a:ln>
                  <a:noFill/>
                </a:ln>
                <a:solidFill>
                  <a:prstClr val="black"/>
                </a:solidFill>
                <a:effectLst/>
                <a:uLnTx/>
                <a:uFillTx/>
                <a:latin typeface="Franklin Gothic Book"/>
                <a:ea typeface="+mn-ea"/>
                <a:cs typeface="Franklin Gothic Book"/>
              </a:rPr>
              <a:t>Bottom </a:t>
            </a:r>
            <a:r>
              <a:rPr kumimoji="0" lang="en-US" sz="1000" b="1" i="1" u="none" strike="noStrike" kern="1200" cap="none" spc="-10" normalizeH="0" baseline="0" noProof="0" dirty="0">
                <a:ln>
                  <a:noFill/>
                </a:ln>
                <a:solidFill>
                  <a:prstClr val="black"/>
                </a:solidFill>
                <a:effectLst/>
                <a:uLnTx/>
                <a:uFillTx/>
                <a:latin typeface="Franklin Gothic Book"/>
                <a:ea typeface="+mn-ea"/>
                <a:cs typeface="Franklin Gothic Book"/>
              </a:rPr>
              <a:t>Right </a:t>
            </a:r>
            <a:r>
              <a:rPr kumimoji="0" lang="en-US" sz="1000" b="1" i="1" u="none" strike="noStrike" kern="1200" cap="none" spc="-5" normalizeH="0" baseline="0" noProof="0" dirty="0">
                <a:ln>
                  <a:noFill/>
                </a:ln>
                <a:solidFill>
                  <a:prstClr val="black"/>
                </a:solidFill>
                <a:effectLst/>
                <a:uLnTx/>
                <a:uFillTx/>
                <a:latin typeface="Franklin Gothic Book"/>
                <a:ea typeface="+mn-ea"/>
                <a:cs typeface="Franklin Gothic Book"/>
              </a:rPr>
              <a:t>— </a:t>
            </a:r>
            <a:r>
              <a:rPr kumimoji="0" lang="en-US" sz="1000" b="0" i="1" u="none" strike="noStrike" kern="1200" cap="none" spc="-5" normalizeH="0" baseline="0" noProof="0" dirty="0">
                <a:ln>
                  <a:noFill/>
                </a:ln>
                <a:solidFill>
                  <a:prstClr val="black"/>
                </a:solidFill>
                <a:effectLst/>
                <a:uLnTx/>
                <a:uFillTx/>
                <a:latin typeface="Franklin Gothic Book"/>
                <a:ea typeface="+mn-ea"/>
                <a:cs typeface="Franklin Gothic Book"/>
              </a:rPr>
              <a:t>Collaborative project with the Generator group using GT-Power to evaluate muffler designs.</a:t>
            </a:r>
            <a:endParaRPr kumimoji="0" lang="en-US" sz="1000" b="0" i="0" u="none" strike="noStrike" kern="1200" cap="none" spc="0" normalizeH="0" baseline="0" noProof="0" dirty="0">
              <a:ln>
                <a:noFill/>
              </a:ln>
              <a:solidFill>
                <a:prstClr val="black"/>
              </a:solidFill>
              <a:effectLst/>
              <a:uLnTx/>
              <a:uFillTx/>
              <a:latin typeface="Franklin Gothic Book"/>
              <a:ea typeface="+mn-ea"/>
              <a:cs typeface="Franklin Gothic Book"/>
            </a:endParaRPr>
          </a:p>
        </p:txBody>
      </p:sp>
      <p:pic>
        <p:nvPicPr>
          <p:cNvPr id="15" name="Picture 2" descr="cid:image004.png@01D56E3C.17125C30">
            <a:extLst>
              <a:ext uri="{FF2B5EF4-FFF2-40B4-BE49-F238E27FC236}">
                <a16:creationId xmlns:a16="http://schemas.microsoft.com/office/drawing/2014/main" id="{84961918-DC26-4A7D-AD8D-71667FF2D64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2065" y="5334776"/>
            <a:ext cx="3253273" cy="137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A6B15F47-C39F-4669-BF13-FAFC6FC62F35}"/>
              </a:ext>
            </a:extLst>
          </p:cNvPr>
          <p:cNvPicPr>
            <a:picLocks noChangeAspect="1"/>
          </p:cNvPicPr>
          <p:nvPr/>
        </p:nvPicPr>
        <p:blipFill>
          <a:blip r:embed="rId6"/>
          <a:stretch>
            <a:fillRect/>
          </a:stretch>
        </p:blipFill>
        <p:spPr>
          <a:xfrm>
            <a:off x="3514307" y="3895089"/>
            <a:ext cx="3029786" cy="1066800"/>
          </a:xfrm>
          <a:prstGeom prst="rect">
            <a:avLst/>
          </a:prstGeom>
          <a:ln>
            <a:solidFill>
              <a:sysClr val="windowText" lastClr="000000"/>
            </a:solidFill>
          </a:ln>
        </p:spPr>
      </p:pic>
    </p:spTree>
    <p:extLst>
      <p:ext uri="{BB962C8B-B14F-4D97-AF65-F5344CB8AC3E}">
        <p14:creationId xmlns:p14="http://schemas.microsoft.com/office/powerpoint/2010/main" val="3162856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6"/>
          <p:cNvSpPr txBox="1"/>
          <p:nvPr/>
        </p:nvSpPr>
        <p:spPr>
          <a:xfrm>
            <a:off x="6876478" y="1143000"/>
            <a:ext cx="2708910" cy="4770537"/>
          </a:xfrm>
          <a:prstGeom prst="rect">
            <a:avLst/>
          </a:prstGeom>
        </p:spPr>
        <p:txBody>
          <a:bodyPr vert="horz" wrap="square" lIns="0" tIns="0" rIns="0" bIns="0" rtlCol="0">
            <a:spAutoFit/>
          </a:bodyPr>
          <a:lstStyle/>
          <a:p>
            <a:pPr marL="70485" marR="5080" algn="ctr">
              <a:lnSpc>
                <a:spcPct val="94800"/>
              </a:lnSpc>
            </a:pPr>
            <a:r>
              <a:rPr lang="en-US" b="1" i="1" spc="-5" dirty="0">
                <a:latin typeface="Georgia"/>
                <a:cs typeface="Georgia"/>
              </a:rPr>
              <a:t>2015 UTSA Formula SAE Powertrain System</a:t>
            </a:r>
            <a:endParaRPr dirty="0">
              <a:latin typeface="Georgia"/>
              <a:cs typeface="Georgia"/>
            </a:endParaRPr>
          </a:p>
          <a:p>
            <a:r>
              <a:rPr lang="en-US" sz="1100" b="1" u="sng" dirty="0">
                <a:latin typeface="Franklin Gothic Book" panose="020B0503020102020204" pitchFamily="34" charset="0"/>
              </a:rPr>
              <a:t>Overview</a:t>
            </a:r>
            <a:endParaRPr lang="en-US" sz="1100" dirty="0">
              <a:latin typeface="Franklin Gothic Book" panose="020B0503020102020204" pitchFamily="34" charset="0"/>
            </a:endParaRPr>
          </a:p>
          <a:p>
            <a:r>
              <a:rPr lang="en-US" sz="1100" dirty="0">
                <a:latin typeface="Franklin Gothic Book" panose="020B0503020102020204" pitchFamily="34" charset="0"/>
              </a:rPr>
              <a:t>With limited budget constraints for the 2015 UTSA FSAE car, the goal of the powertrain system was to create a reliable starting system, good fuel and ignition mapping, and a cooling system to keep the engine in thermal equilibrium during events.</a:t>
            </a:r>
          </a:p>
          <a:p>
            <a:r>
              <a:rPr lang="en-US" sz="1100" b="1" u="sng" dirty="0">
                <a:latin typeface="Franklin Gothic Book" panose="020B0503020102020204" pitchFamily="34" charset="0"/>
              </a:rPr>
              <a:t>Personal Role</a:t>
            </a:r>
            <a:endParaRPr lang="en-US" sz="1100" dirty="0">
              <a:latin typeface="Franklin Gothic Book" panose="020B0503020102020204" pitchFamily="34" charset="0"/>
            </a:endParaRPr>
          </a:p>
          <a:p>
            <a:r>
              <a:rPr lang="en-US" sz="1100" dirty="0">
                <a:latin typeface="Franklin Gothic Book" panose="020B0503020102020204" pitchFamily="34" charset="0"/>
              </a:rPr>
              <a:t>I began working with UTSA FSAE by helping assist with basic fastening, engine diagnostic and repair, and general tasks. I began designing the Intake Manifold at this time although due to budget constraints, we were not able to proceed with manufacturing. I became the primary engine control unit tuner and focused on creating a reliable start sequence and idle. I collected recorded data logs from driving the car and tuned for the ideal air-fuel ratio (12.8:1).  I was one of two drivers to drive at competition and was the first driver in UTSA FSAE history to finish the endurance race. Our team finished 17</a:t>
            </a:r>
            <a:r>
              <a:rPr lang="en-US" sz="1100" baseline="30000" dirty="0">
                <a:latin typeface="Franklin Gothic Book" panose="020B0503020102020204" pitchFamily="34" charset="0"/>
              </a:rPr>
              <a:t>th</a:t>
            </a:r>
            <a:r>
              <a:rPr lang="en-US" sz="1100" dirty="0">
                <a:latin typeface="Franklin Gothic Book" panose="020B0503020102020204" pitchFamily="34" charset="0"/>
              </a:rPr>
              <a:t> overall out of 80 universities.</a:t>
            </a:r>
          </a:p>
        </p:txBody>
      </p:sp>
      <p:pic>
        <p:nvPicPr>
          <p:cNvPr id="15" name="Picture 14"/>
          <p:cNvPicPr>
            <a:picLocks noChangeAspect="1"/>
          </p:cNvPicPr>
          <p:nvPr/>
        </p:nvPicPr>
        <p:blipFill rotWithShape="1">
          <a:blip r:embed="rId3"/>
          <a:srcRect b="12742"/>
          <a:stretch/>
        </p:blipFill>
        <p:spPr>
          <a:xfrm>
            <a:off x="457199" y="773857"/>
            <a:ext cx="6124913" cy="3012127"/>
          </a:xfrm>
          <a:prstGeom prst="roundRect">
            <a:avLst>
              <a:gd name="adj" fmla="val 6159"/>
            </a:avLst>
          </a:prstGeom>
        </p:spPr>
      </p:pic>
      <p:sp>
        <p:nvSpPr>
          <p:cNvPr id="7" name="object 7"/>
          <p:cNvSpPr/>
          <p:nvPr/>
        </p:nvSpPr>
        <p:spPr>
          <a:xfrm>
            <a:off x="6818376" y="5909970"/>
            <a:ext cx="2780665" cy="0"/>
          </a:xfrm>
          <a:custGeom>
            <a:avLst/>
            <a:gdLst/>
            <a:ahLst/>
            <a:cxnLst/>
            <a:rect l="l" t="t" r="r" b="b"/>
            <a:pathLst>
              <a:path w="2780665">
                <a:moveTo>
                  <a:pt x="0" y="0"/>
                </a:moveTo>
                <a:lnTo>
                  <a:pt x="2780410" y="0"/>
                </a:lnTo>
              </a:path>
            </a:pathLst>
          </a:custGeom>
          <a:ln w="6096">
            <a:solidFill>
              <a:srgbClr val="000000"/>
            </a:solidFill>
          </a:ln>
        </p:spPr>
        <p:txBody>
          <a:bodyPr wrap="square" lIns="0" tIns="0" rIns="0" bIns="0" rtlCol="0"/>
          <a:lstStyle/>
          <a:p>
            <a:endParaRPr/>
          </a:p>
        </p:txBody>
      </p:sp>
      <p:sp>
        <p:nvSpPr>
          <p:cNvPr id="8" name="object 8"/>
          <p:cNvSpPr txBox="1"/>
          <p:nvPr/>
        </p:nvSpPr>
        <p:spPr>
          <a:xfrm>
            <a:off x="6840601" y="6022994"/>
            <a:ext cx="2758440" cy="730969"/>
          </a:xfrm>
          <a:prstGeom prst="rect">
            <a:avLst/>
          </a:prstGeom>
        </p:spPr>
        <p:txBody>
          <a:bodyPr vert="horz" wrap="square" lIns="0" tIns="0" rIns="0" bIns="0" rtlCol="0">
            <a:spAutoFit/>
          </a:bodyPr>
          <a:lstStyle/>
          <a:p>
            <a:pPr marL="12700" marR="5080">
              <a:lnSpc>
                <a:spcPct val="94500"/>
              </a:lnSpc>
            </a:pPr>
            <a:r>
              <a:rPr sz="1000" b="1" i="1" spc="-5" dirty="0">
                <a:latin typeface="Franklin Gothic Book"/>
                <a:cs typeface="Franklin Gothic Book"/>
              </a:rPr>
              <a:t>Top  — </a:t>
            </a:r>
            <a:r>
              <a:rPr lang="en-US" sz="1000" i="1" spc="-5" dirty="0">
                <a:latin typeface="Franklin Gothic Book"/>
                <a:cs typeface="Franklin Gothic Book"/>
              </a:rPr>
              <a:t>Picture after I finished driving the endurance portion at competition.</a:t>
            </a:r>
            <a:r>
              <a:rPr sz="1000" i="1" spc="-5" dirty="0">
                <a:latin typeface="Franklin Gothic Book"/>
                <a:cs typeface="Franklin Gothic Book"/>
              </a:rPr>
              <a:t> </a:t>
            </a:r>
            <a:r>
              <a:rPr sz="1000" b="1" i="1" spc="-5" dirty="0">
                <a:latin typeface="Franklin Gothic Book"/>
                <a:cs typeface="Franklin Gothic Book"/>
              </a:rPr>
              <a:t>Bottom  Left — </a:t>
            </a:r>
            <a:r>
              <a:rPr lang="en-US" sz="1000" i="1" spc="-5" dirty="0">
                <a:latin typeface="Franklin Gothic Book"/>
                <a:cs typeface="Franklin Gothic Book"/>
              </a:rPr>
              <a:t>Team picture in Lincoln, Nebraska at competition.</a:t>
            </a:r>
            <a:endParaRPr sz="1000" dirty="0">
              <a:latin typeface="Franklin Gothic Book"/>
              <a:cs typeface="Franklin Gothic Book"/>
            </a:endParaRPr>
          </a:p>
          <a:p>
            <a:pPr marL="12700" marR="5080" algn="just">
              <a:lnSpc>
                <a:spcPct val="94500"/>
              </a:lnSpc>
              <a:spcBef>
                <a:spcPts val="5"/>
              </a:spcBef>
            </a:pPr>
            <a:r>
              <a:rPr sz="1000" b="1" i="1" spc="-5" dirty="0">
                <a:latin typeface="Franklin Gothic Book"/>
                <a:cs typeface="Franklin Gothic Book"/>
              </a:rPr>
              <a:t>Bottom Right — </a:t>
            </a:r>
            <a:r>
              <a:rPr lang="en-US" sz="1000" i="1" spc="-5" dirty="0">
                <a:latin typeface="Franklin Gothic Book"/>
                <a:cs typeface="Franklin Gothic Book"/>
              </a:rPr>
              <a:t>Driving 2015 car at an autocross in Arlington, Texas.</a:t>
            </a:r>
            <a:endParaRPr sz="1000" dirty="0">
              <a:latin typeface="Franklin Gothic Book"/>
              <a:cs typeface="Franklin Gothic Book"/>
            </a:endParaRPr>
          </a:p>
        </p:txBody>
      </p:sp>
      <p:pic>
        <p:nvPicPr>
          <p:cNvPr id="12" name="Picture 11"/>
          <p:cNvPicPr>
            <a:picLocks noChangeAspect="1"/>
          </p:cNvPicPr>
          <p:nvPr/>
        </p:nvPicPr>
        <p:blipFill rotWithShape="1">
          <a:blip r:embed="rId4"/>
          <a:srcRect l="27499" t="-1052" r="4590" b="1052"/>
          <a:stretch/>
        </p:blipFill>
        <p:spPr>
          <a:xfrm>
            <a:off x="3616175" y="3836565"/>
            <a:ext cx="2971799" cy="2917398"/>
          </a:xfrm>
          <a:prstGeom prst="roundRect">
            <a:avLst>
              <a:gd name="adj" fmla="val 10238"/>
            </a:avLst>
          </a:prstGeom>
        </p:spPr>
      </p:pic>
      <p:pic>
        <p:nvPicPr>
          <p:cNvPr id="14" name="Picture 13"/>
          <p:cNvPicPr>
            <a:picLocks noChangeAspect="1"/>
          </p:cNvPicPr>
          <p:nvPr/>
        </p:nvPicPr>
        <p:blipFill rotWithShape="1">
          <a:blip r:embed="rId5"/>
          <a:srcRect l="11769" t="-321" r="11800" b="920"/>
          <a:stretch/>
        </p:blipFill>
        <p:spPr>
          <a:xfrm>
            <a:off x="457199" y="3836565"/>
            <a:ext cx="2980691" cy="2917398"/>
          </a:xfrm>
          <a:prstGeom prst="roundRect">
            <a:avLst>
              <a:gd name="adj" fmla="val 7424"/>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4"/>
          <a:srcRect l="6527" r="19095"/>
          <a:stretch/>
        </p:blipFill>
        <p:spPr>
          <a:xfrm>
            <a:off x="3537393" y="3887469"/>
            <a:ext cx="2971801" cy="2971800"/>
          </a:xfrm>
          <a:prstGeom prst="roundRect">
            <a:avLst>
              <a:gd name="adj" fmla="val 6523"/>
            </a:avLst>
          </a:prstGeom>
        </p:spPr>
      </p:pic>
      <p:pic>
        <p:nvPicPr>
          <p:cNvPr id="16" name="Picture 15" descr="C:\Users\cowboys647\AppData\Local\Microsoft\Windows\INetCacheContent.Word\Dyno Results Prototype.png"/>
          <p:cNvPicPr/>
          <p:nvPr/>
        </p:nvPicPr>
        <p:blipFill>
          <a:blip r:embed="rId5">
            <a:extLst>
              <a:ext uri="{28A0092B-C50C-407E-A947-70E740481C1C}">
                <a14:useLocalDpi xmlns:a14="http://schemas.microsoft.com/office/drawing/2010/main" val="0"/>
              </a:ext>
            </a:extLst>
          </a:blip>
          <a:srcRect/>
          <a:stretch>
            <a:fillRect/>
          </a:stretch>
        </p:blipFill>
        <p:spPr bwMode="auto">
          <a:xfrm>
            <a:off x="457200" y="3887469"/>
            <a:ext cx="2971800" cy="2971800"/>
          </a:xfrm>
          <a:prstGeom prst="roundRect">
            <a:avLst>
              <a:gd name="adj" fmla="val 5736"/>
            </a:avLst>
          </a:prstGeom>
          <a:noFill/>
          <a:ln>
            <a:solidFill>
              <a:schemeClr val="tx1"/>
            </a:solidFill>
          </a:ln>
        </p:spPr>
      </p:pic>
      <p:pic>
        <p:nvPicPr>
          <p:cNvPr id="15" name="Picture 14"/>
          <p:cNvPicPr>
            <a:picLocks noChangeAspect="1"/>
          </p:cNvPicPr>
          <p:nvPr/>
        </p:nvPicPr>
        <p:blipFill>
          <a:blip r:embed="rId6"/>
          <a:stretch>
            <a:fillRect/>
          </a:stretch>
        </p:blipFill>
        <p:spPr>
          <a:xfrm>
            <a:off x="445014" y="857884"/>
            <a:ext cx="2987299" cy="2969009"/>
          </a:xfrm>
          <a:prstGeom prst="rect">
            <a:avLst/>
          </a:prstGeom>
        </p:spPr>
      </p:pic>
      <p:sp>
        <p:nvSpPr>
          <p:cNvPr id="6" name="object 6"/>
          <p:cNvSpPr txBox="1"/>
          <p:nvPr/>
        </p:nvSpPr>
        <p:spPr>
          <a:xfrm>
            <a:off x="6840601" y="782495"/>
            <a:ext cx="2757805" cy="4242187"/>
          </a:xfrm>
          <a:prstGeom prst="rect">
            <a:avLst/>
          </a:prstGeom>
        </p:spPr>
        <p:txBody>
          <a:bodyPr vert="horz" wrap="square" lIns="0" tIns="0" rIns="0" bIns="0" rtlCol="0">
            <a:spAutoFit/>
          </a:bodyPr>
          <a:lstStyle/>
          <a:p>
            <a:pPr marL="577850" marR="485140" indent="-74930" algn="ctr">
              <a:lnSpc>
                <a:spcPts val="2270"/>
              </a:lnSpc>
            </a:pPr>
            <a:r>
              <a:rPr lang="en-US" b="1" i="1" spc="-5" dirty="0">
                <a:latin typeface="Georgia"/>
                <a:cs typeface="Georgia"/>
              </a:rPr>
              <a:t>2016 Formula SAE  Intake Manifold</a:t>
            </a:r>
            <a:endParaRPr dirty="0">
              <a:latin typeface="Georgia"/>
              <a:cs typeface="Georgia"/>
            </a:endParaRPr>
          </a:p>
          <a:p>
            <a:pPr marL="12700" marR="5080">
              <a:lnSpc>
                <a:spcPct val="94500"/>
              </a:lnSpc>
              <a:spcBef>
                <a:spcPts val="1120"/>
              </a:spcBef>
            </a:pPr>
            <a:r>
              <a:rPr lang="en-US" sz="1100" dirty="0">
                <a:latin typeface="Franklin Gothic Book"/>
                <a:cs typeface="Franklin Gothic Book"/>
              </a:rPr>
              <a:t>As Powertrain Lead, I was tasked with finding problems with the previous system and increasing the power output. I used 1-Dimensional Gas Dynamic Software (Ricardo Wave) to analyze changes in geometry throughout the intake system. I created 100+ parametric simulations evaluating adjustable runner length, plenum volume, bend radii, air-fuel ratio, compression ratio, internal roughness, and valve timing. SolidWorks Flow Simulation was used to increase the efficiency of the mandatory 20mm diameter restriction and a converging-diverging nozzle was chosen to increase pressure recovery. The intake runner and restrictor section were 3D printed out of </a:t>
            </a:r>
            <a:r>
              <a:rPr lang="en-US" sz="1100" dirty="0" err="1">
                <a:latin typeface="Franklin Gothic Book"/>
                <a:cs typeface="Franklin Gothic Book"/>
              </a:rPr>
              <a:t>Ultem</a:t>
            </a:r>
            <a:r>
              <a:rPr lang="en-US" sz="1100" dirty="0">
                <a:latin typeface="Franklin Gothic Book"/>
                <a:cs typeface="Franklin Gothic Book"/>
              </a:rPr>
              <a:t> 9085 while the intake plenum was manufactured out of fiberglass using two custom male molds. The 2016 Powertrain system made 46.9 horsepower which was a 25% improvement over the previous year.</a:t>
            </a:r>
            <a:endParaRPr sz="1100" dirty="0">
              <a:latin typeface="Franklin Gothic Book"/>
              <a:cs typeface="Franklin Gothic Book"/>
            </a:endParaRPr>
          </a:p>
        </p:txBody>
      </p:sp>
      <p:sp>
        <p:nvSpPr>
          <p:cNvPr id="7" name="object 7"/>
          <p:cNvSpPr/>
          <p:nvPr/>
        </p:nvSpPr>
        <p:spPr>
          <a:xfrm>
            <a:off x="6840601" y="5005705"/>
            <a:ext cx="2780665" cy="0"/>
          </a:xfrm>
          <a:custGeom>
            <a:avLst/>
            <a:gdLst/>
            <a:ahLst/>
            <a:cxnLst/>
            <a:rect l="l" t="t" r="r" b="b"/>
            <a:pathLst>
              <a:path w="2780665">
                <a:moveTo>
                  <a:pt x="0" y="0"/>
                </a:moveTo>
                <a:lnTo>
                  <a:pt x="2780410" y="0"/>
                </a:lnTo>
              </a:path>
            </a:pathLst>
          </a:custGeom>
          <a:ln w="6095">
            <a:solidFill>
              <a:srgbClr val="000000"/>
            </a:solidFill>
          </a:ln>
        </p:spPr>
        <p:txBody>
          <a:bodyPr wrap="square" lIns="0" tIns="0" rIns="0" bIns="0" rtlCol="0"/>
          <a:lstStyle/>
          <a:p>
            <a:endParaRPr/>
          </a:p>
        </p:txBody>
      </p:sp>
      <p:sp>
        <p:nvSpPr>
          <p:cNvPr id="8" name="object 8"/>
          <p:cNvSpPr txBox="1"/>
          <p:nvPr/>
        </p:nvSpPr>
        <p:spPr>
          <a:xfrm>
            <a:off x="6846189" y="5169027"/>
            <a:ext cx="2745105" cy="2046714"/>
          </a:xfrm>
          <a:prstGeom prst="rect">
            <a:avLst/>
          </a:prstGeom>
        </p:spPr>
        <p:txBody>
          <a:bodyPr vert="horz" wrap="square" lIns="0" tIns="0" rIns="0" bIns="0" rtlCol="0">
            <a:spAutoFit/>
          </a:bodyPr>
          <a:lstStyle/>
          <a:p>
            <a:pPr marL="12700" marR="5080">
              <a:lnSpc>
                <a:spcPct val="94500"/>
              </a:lnSpc>
            </a:pPr>
            <a:r>
              <a:rPr sz="1000" b="1" i="1" spc="-5" dirty="0">
                <a:latin typeface="Franklin Gothic Book"/>
                <a:cs typeface="Franklin Gothic Book"/>
              </a:rPr>
              <a:t>Top Left —</a:t>
            </a:r>
            <a:r>
              <a:rPr lang="en-US" sz="1000" b="1" i="1" spc="-5" dirty="0">
                <a:latin typeface="Franklin Gothic Book"/>
                <a:cs typeface="Franklin Gothic Book"/>
              </a:rPr>
              <a:t> </a:t>
            </a:r>
            <a:r>
              <a:rPr lang="en-US" sz="1000" i="1" spc="-5" dirty="0">
                <a:latin typeface="Franklin Gothic Book"/>
                <a:cs typeface="Franklin Gothic Book"/>
              </a:rPr>
              <a:t>3D printed </a:t>
            </a:r>
            <a:r>
              <a:rPr lang="en-US" sz="1000" i="1" spc="-5" dirty="0" err="1">
                <a:latin typeface="Franklin Gothic Book"/>
                <a:cs typeface="Franklin Gothic Book"/>
              </a:rPr>
              <a:t>Ultem</a:t>
            </a:r>
            <a:r>
              <a:rPr lang="en-US" sz="1000" i="1" spc="-5" dirty="0">
                <a:latin typeface="Franklin Gothic Book"/>
                <a:cs typeface="Franklin Gothic Book"/>
              </a:rPr>
              <a:t> 9085 intake runner which has an injector mount for ideal spray on back of intake valves. 150 mm length chosen to make peak power at 11,000 RPM. </a:t>
            </a:r>
            <a:r>
              <a:rPr sz="1000" b="1" i="1" dirty="0">
                <a:latin typeface="Franklin Gothic Book"/>
                <a:cs typeface="Franklin Gothic Book"/>
              </a:rPr>
              <a:t>Top </a:t>
            </a:r>
            <a:r>
              <a:rPr sz="1000" b="1" i="1" spc="-5" dirty="0">
                <a:latin typeface="Franklin Gothic Book"/>
                <a:cs typeface="Franklin Gothic Book"/>
              </a:rPr>
              <a:t>Right — </a:t>
            </a:r>
            <a:r>
              <a:rPr lang="en-US" sz="1000" i="1" spc="-5" dirty="0">
                <a:latin typeface="Franklin Gothic Book"/>
                <a:cs typeface="Franklin Gothic Book"/>
              </a:rPr>
              <a:t>Parametric study from Ricardo Wave on intake runner length. Shows how the timing of pressure waves can have an effect on the shape and magnitude of the horsepower curve.</a:t>
            </a:r>
            <a:r>
              <a:rPr sz="1000" i="1" spc="-5" dirty="0">
                <a:latin typeface="Franklin Gothic Book"/>
                <a:cs typeface="Franklin Gothic Book"/>
              </a:rPr>
              <a:t> </a:t>
            </a:r>
            <a:r>
              <a:rPr sz="1000" b="1" i="1" spc="-5" dirty="0">
                <a:latin typeface="Franklin Gothic Book"/>
                <a:cs typeface="Franklin Gothic Book"/>
              </a:rPr>
              <a:t>Bottom Left —</a:t>
            </a:r>
            <a:r>
              <a:rPr lang="en-US" sz="1000" b="1" i="1" spc="-5" dirty="0">
                <a:latin typeface="Franklin Gothic Book"/>
                <a:cs typeface="Franklin Gothic Book"/>
              </a:rPr>
              <a:t> </a:t>
            </a:r>
            <a:r>
              <a:rPr lang="en-US" sz="1000" i="1" spc="-10" dirty="0">
                <a:latin typeface="Franklin Gothic Book"/>
                <a:cs typeface="Franklin Gothic Book"/>
              </a:rPr>
              <a:t>Dynamometer comparison of 2015 and 2016 Formula cars. Shows a 25% increase in peak horsepower in operational range of engine at competition (6500-10000 RPM).</a:t>
            </a:r>
            <a:r>
              <a:rPr sz="1000" i="1" spc="-5" dirty="0">
                <a:latin typeface="Franklin Gothic Book"/>
                <a:cs typeface="Franklin Gothic Book"/>
              </a:rPr>
              <a:t> </a:t>
            </a:r>
            <a:r>
              <a:rPr sz="1000" b="1" i="1" dirty="0">
                <a:latin typeface="Franklin Gothic Book"/>
                <a:cs typeface="Franklin Gothic Book"/>
              </a:rPr>
              <a:t>Bottom  </a:t>
            </a:r>
            <a:r>
              <a:rPr sz="1000" b="1" i="1" spc="-5" dirty="0">
                <a:latin typeface="Franklin Gothic Book"/>
                <a:cs typeface="Franklin Gothic Book"/>
              </a:rPr>
              <a:t>Right — </a:t>
            </a:r>
            <a:r>
              <a:rPr lang="en-US" sz="1000" i="1" spc="-5" dirty="0">
                <a:latin typeface="Franklin Gothic Book"/>
                <a:cs typeface="Franklin Gothic Book"/>
              </a:rPr>
              <a:t>Left side of 2016 UTSA Formula SAE car showing full intake system.</a:t>
            </a:r>
            <a:endParaRPr sz="1000" dirty="0">
              <a:latin typeface="Franklin Gothic Book"/>
              <a:cs typeface="Franklin Gothic Book"/>
            </a:endParaRPr>
          </a:p>
        </p:txBody>
      </p:sp>
      <p:graphicFrame>
        <p:nvGraphicFramePr>
          <p:cNvPr id="10" name="Chart 9"/>
          <p:cNvGraphicFramePr/>
          <p:nvPr>
            <p:extLst>
              <p:ext uri="{D42A27DB-BD31-4B8C-83A1-F6EECF244321}">
                <p14:modId xmlns:p14="http://schemas.microsoft.com/office/powerpoint/2010/main" val="773539212"/>
              </p:ext>
            </p:extLst>
          </p:nvPr>
        </p:nvGraphicFramePr>
        <p:xfrm>
          <a:off x="3537394" y="800100"/>
          <a:ext cx="2971800" cy="3087369"/>
        </p:xfrm>
        <a:graphic>
          <a:graphicData uri="http://schemas.openxmlformats.org/drawingml/2006/chart">
            <c:chart xmlns:c="http://schemas.openxmlformats.org/drawingml/2006/chart" xmlns:r="http://schemas.openxmlformats.org/officeDocument/2006/relationships" r:id="rId7"/>
          </a:graphicData>
        </a:graphic>
      </p:graphicFrame>
    </p:spTree>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l="8600" r="23383"/>
          <a:stretch/>
        </p:blipFill>
        <p:spPr>
          <a:xfrm>
            <a:off x="513715" y="3895089"/>
            <a:ext cx="2857500" cy="2849880"/>
          </a:xfrm>
          <a:prstGeom prst="roundRect">
            <a:avLst>
              <a:gd name="adj" fmla="val 5972"/>
            </a:avLst>
          </a:prstGeom>
        </p:spPr>
      </p:pic>
      <p:pic>
        <p:nvPicPr>
          <p:cNvPr id="12" name="Picture 11"/>
          <p:cNvPicPr>
            <a:picLocks noChangeAspect="1"/>
          </p:cNvPicPr>
          <p:nvPr/>
        </p:nvPicPr>
        <p:blipFill>
          <a:blip r:embed="rId4"/>
          <a:stretch>
            <a:fillRect/>
          </a:stretch>
        </p:blipFill>
        <p:spPr>
          <a:xfrm>
            <a:off x="3543300" y="3895089"/>
            <a:ext cx="2971800" cy="2849879"/>
          </a:xfrm>
          <a:prstGeom prst="roundRect">
            <a:avLst>
              <a:gd name="adj" fmla="val 6481"/>
            </a:avLst>
          </a:prstGeom>
        </p:spPr>
      </p:pic>
      <p:pic>
        <p:nvPicPr>
          <p:cNvPr id="11" name="Picture 10"/>
          <p:cNvPicPr>
            <a:picLocks noChangeAspect="1"/>
          </p:cNvPicPr>
          <p:nvPr/>
        </p:nvPicPr>
        <p:blipFill>
          <a:blip r:embed="rId5"/>
          <a:stretch>
            <a:fillRect/>
          </a:stretch>
        </p:blipFill>
        <p:spPr>
          <a:xfrm>
            <a:off x="3543300" y="777661"/>
            <a:ext cx="2971800" cy="3003129"/>
          </a:xfrm>
          <a:prstGeom prst="roundRect">
            <a:avLst>
              <a:gd name="adj" fmla="val 6899"/>
            </a:avLst>
          </a:prstGeom>
        </p:spPr>
      </p:pic>
      <p:sp>
        <p:nvSpPr>
          <p:cNvPr id="6" name="object 6"/>
          <p:cNvSpPr txBox="1"/>
          <p:nvPr/>
        </p:nvSpPr>
        <p:spPr>
          <a:xfrm>
            <a:off x="6846189" y="1164202"/>
            <a:ext cx="2694940" cy="3731406"/>
          </a:xfrm>
          <a:prstGeom prst="rect">
            <a:avLst/>
          </a:prstGeom>
        </p:spPr>
        <p:txBody>
          <a:bodyPr vert="horz" wrap="square" lIns="0" tIns="0" rIns="0" bIns="0" rtlCol="0">
            <a:spAutoFit/>
          </a:bodyPr>
          <a:lstStyle/>
          <a:p>
            <a:pPr marL="434975" marR="353695" indent="68580" algn="ctr">
              <a:lnSpc>
                <a:spcPts val="2270"/>
              </a:lnSpc>
            </a:pPr>
            <a:r>
              <a:rPr lang="en-US" b="1" i="1" spc="-5" dirty="0">
                <a:latin typeface="Georgia"/>
                <a:cs typeface="Georgia"/>
              </a:rPr>
              <a:t>2016 Formula SAE Exhaust Manifold</a:t>
            </a:r>
            <a:endParaRPr b="1" i="1" dirty="0">
              <a:latin typeface="Georgia"/>
              <a:cs typeface="Georgia"/>
            </a:endParaRPr>
          </a:p>
          <a:p>
            <a:pPr marL="12700" marR="5080">
              <a:lnSpc>
                <a:spcPct val="94400"/>
              </a:lnSpc>
              <a:spcBef>
                <a:spcPts val="1120"/>
              </a:spcBef>
            </a:pPr>
            <a:r>
              <a:rPr lang="en-US" sz="1100" dirty="0">
                <a:latin typeface="Franklin Gothic Book"/>
                <a:cs typeface="Franklin Gothic Book"/>
              </a:rPr>
              <a:t>During previous years, UTSA has had difficulties in meeting sound requirements with single cylinder engines. I was tasked to create an exhaust that met sound requirements while minimizing back-pressure. I used Helmholtz resonator theory as a way to target the engine’s fundamental frequencies. Once the resonators were designed, I imported them into 1-Dimensional Gas Dynamic Software (Ricardo Wave) to measure estimated sound level. I created a prototype exhaust to verify the analytical results of the software. Once validated, our team manufactured the exhaust which met the stringent sound requirements of the Formula SAE competition.</a:t>
            </a:r>
            <a:endParaRPr sz="1100" dirty="0">
              <a:latin typeface="Franklin Gothic Book"/>
              <a:cs typeface="Franklin Gothic Book"/>
            </a:endParaRPr>
          </a:p>
        </p:txBody>
      </p:sp>
      <p:sp>
        <p:nvSpPr>
          <p:cNvPr id="7" name="object 7"/>
          <p:cNvSpPr/>
          <p:nvPr/>
        </p:nvSpPr>
        <p:spPr>
          <a:xfrm>
            <a:off x="6846189" y="5029200"/>
            <a:ext cx="2780665" cy="0"/>
          </a:xfrm>
          <a:custGeom>
            <a:avLst/>
            <a:gdLst/>
            <a:ahLst/>
            <a:cxnLst/>
            <a:rect l="l" t="t" r="r" b="b"/>
            <a:pathLst>
              <a:path w="2780665">
                <a:moveTo>
                  <a:pt x="0" y="0"/>
                </a:moveTo>
                <a:lnTo>
                  <a:pt x="2780410" y="0"/>
                </a:lnTo>
              </a:path>
            </a:pathLst>
          </a:custGeom>
          <a:ln w="6096">
            <a:solidFill>
              <a:srgbClr val="000000"/>
            </a:solidFill>
          </a:ln>
        </p:spPr>
        <p:txBody>
          <a:bodyPr wrap="square" lIns="0" tIns="0" rIns="0" bIns="0" rtlCol="0"/>
          <a:lstStyle/>
          <a:p>
            <a:endParaRPr/>
          </a:p>
        </p:txBody>
      </p:sp>
      <p:sp>
        <p:nvSpPr>
          <p:cNvPr id="8" name="object 8"/>
          <p:cNvSpPr txBox="1"/>
          <p:nvPr/>
        </p:nvSpPr>
        <p:spPr>
          <a:xfrm>
            <a:off x="6846189" y="5136835"/>
            <a:ext cx="2734310" cy="1608133"/>
          </a:xfrm>
          <a:prstGeom prst="rect">
            <a:avLst/>
          </a:prstGeom>
        </p:spPr>
        <p:txBody>
          <a:bodyPr vert="horz" wrap="square" lIns="0" tIns="0" rIns="0" bIns="0" rtlCol="0">
            <a:spAutoFit/>
          </a:bodyPr>
          <a:lstStyle/>
          <a:p>
            <a:pPr marL="12700" marR="5080">
              <a:lnSpc>
                <a:spcPct val="94500"/>
              </a:lnSpc>
            </a:pPr>
            <a:r>
              <a:rPr sz="1000" b="1" i="1" spc="-5" dirty="0">
                <a:latin typeface="Franklin Gothic Book"/>
                <a:cs typeface="Franklin Gothic Book"/>
              </a:rPr>
              <a:t>Top Left — </a:t>
            </a:r>
            <a:r>
              <a:rPr lang="en-US" sz="1000" i="1" spc="-5" dirty="0">
                <a:latin typeface="Franklin Gothic Book"/>
                <a:cs typeface="Franklin Gothic Book"/>
              </a:rPr>
              <a:t>Initial SolidWorks concept of exhaust using two Helmholtz resonators and a straight-through muffler</a:t>
            </a:r>
            <a:r>
              <a:rPr sz="1000" i="1" spc="-5" dirty="0">
                <a:latin typeface="Franklin Gothic Book"/>
                <a:cs typeface="Franklin Gothic Book"/>
              </a:rPr>
              <a:t>. </a:t>
            </a:r>
            <a:r>
              <a:rPr sz="1000" b="1" i="1" dirty="0">
                <a:latin typeface="Franklin Gothic Book"/>
                <a:cs typeface="Franklin Gothic Book"/>
              </a:rPr>
              <a:t>Top </a:t>
            </a:r>
            <a:r>
              <a:rPr sz="1000" b="1" i="1" spc="-5" dirty="0">
                <a:latin typeface="Franklin Gothic Book"/>
                <a:cs typeface="Franklin Gothic Book"/>
              </a:rPr>
              <a:t>Right — </a:t>
            </a:r>
            <a:r>
              <a:rPr lang="en-US" sz="1000" i="1" spc="-15" dirty="0">
                <a:latin typeface="Franklin Gothic Book"/>
                <a:cs typeface="Franklin Gothic Book"/>
              </a:rPr>
              <a:t>Proof of concept design for testing the attenuation and precision of Helmholtz  resonators</a:t>
            </a:r>
            <a:r>
              <a:rPr lang="en-US" sz="1000" i="1" spc="-5" dirty="0">
                <a:latin typeface="Franklin Gothic Book"/>
                <a:cs typeface="Franklin Gothic Book"/>
              </a:rPr>
              <a:t>. </a:t>
            </a:r>
            <a:r>
              <a:rPr lang="en-US" sz="1000" b="1" i="1" spc="-5" dirty="0">
                <a:latin typeface="Franklin Gothic Book"/>
                <a:cs typeface="Franklin Gothic Book"/>
              </a:rPr>
              <a:t>Bottom Left — </a:t>
            </a:r>
            <a:r>
              <a:rPr lang="en-US" sz="1000" i="1" spc="-10" dirty="0">
                <a:latin typeface="Franklin Gothic Book"/>
                <a:cs typeface="Franklin Gothic Book"/>
              </a:rPr>
              <a:t>2016 UTSA Formula SAE car which finished 30</a:t>
            </a:r>
            <a:r>
              <a:rPr lang="en-US" sz="1000" i="1" spc="-10" baseline="30000" dirty="0">
                <a:latin typeface="Franklin Gothic Book"/>
                <a:cs typeface="Franklin Gothic Book"/>
              </a:rPr>
              <a:t>th</a:t>
            </a:r>
            <a:r>
              <a:rPr lang="en-US" sz="1000" i="1" spc="-10" dirty="0">
                <a:latin typeface="Franklin Gothic Book"/>
                <a:cs typeface="Franklin Gothic Book"/>
              </a:rPr>
              <a:t> at competition in Lincoln, Nebraska</a:t>
            </a:r>
            <a:r>
              <a:rPr lang="en-US" sz="1000" i="1" spc="-5" dirty="0">
                <a:latin typeface="Franklin Gothic Book"/>
                <a:cs typeface="Franklin Gothic Book"/>
              </a:rPr>
              <a:t>. </a:t>
            </a:r>
            <a:r>
              <a:rPr lang="en-US" sz="1000" b="1" i="1" spc="-5" dirty="0">
                <a:latin typeface="Franklin Gothic Book"/>
                <a:cs typeface="Franklin Gothic Book"/>
              </a:rPr>
              <a:t>Bottom </a:t>
            </a:r>
            <a:r>
              <a:rPr lang="en-US" sz="1000" b="1" i="1" spc="-10" dirty="0">
                <a:latin typeface="Franklin Gothic Book"/>
                <a:cs typeface="Franklin Gothic Book"/>
              </a:rPr>
              <a:t>Right </a:t>
            </a:r>
            <a:r>
              <a:rPr lang="en-US" sz="1000" b="1" i="1" spc="-5" dirty="0">
                <a:latin typeface="Franklin Gothic Book"/>
                <a:cs typeface="Franklin Gothic Book"/>
              </a:rPr>
              <a:t>— </a:t>
            </a:r>
            <a:r>
              <a:rPr lang="en-US" sz="1000" i="1" spc="-5" dirty="0">
                <a:latin typeface="Franklin Gothic Book"/>
                <a:cs typeface="Franklin Gothic Book"/>
              </a:rPr>
              <a:t>2016 exhaust manifold housing three Helmholtz resonators and two straight-through mufflers. This exhaust design met the sound requirements at competition.</a:t>
            </a:r>
            <a:endParaRPr lang="en-US" sz="1000" dirty="0">
              <a:latin typeface="Franklin Gothic Book"/>
              <a:cs typeface="Franklin Gothic Book"/>
            </a:endParaRPr>
          </a:p>
        </p:txBody>
      </p:sp>
      <p:pic>
        <p:nvPicPr>
          <p:cNvPr id="10" name="Picture 9"/>
          <p:cNvPicPr>
            <a:picLocks noChangeAspect="1"/>
          </p:cNvPicPr>
          <p:nvPr/>
        </p:nvPicPr>
        <p:blipFill rotWithShape="1">
          <a:blip r:embed="rId6"/>
          <a:srcRect l="47551" t="33344" r="36497" b="28706"/>
          <a:stretch/>
        </p:blipFill>
        <p:spPr>
          <a:xfrm>
            <a:off x="513715" y="800100"/>
            <a:ext cx="2857500" cy="2980690"/>
          </a:xfrm>
          <a:prstGeom prst="roundRect">
            <a:avLst>
              <a:gd name="adj" fmla="val 6000"/>
            </a:avLst>
          </a:prstGeom>
        </p:spPr>
      </p:pic>
    </p:spTree>
    <p:extLst>
      <p:ext uri="{BB962C8B-B14F-4D97-AF65-F5344CB8AC3E}">
        <p14:creationId xmlns:p14="http://schemas.microsoft.com/office/powerpoint/2010/main" val="65612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543301" y="3887470"/>
            <a:ext cx="2971800" cy="2857500"/>
          </a:xfrm>
          <a:prstGeom prst="roundRect">
            <a:avLst>
              <a:gd name="adj" fmla="val 5766"/>
            </a:avLst>
          </a:prstGeom>
        </p:spPr>
      </p:pic>
      <p:pic>
        <p:nvPicPr>
          <p:cNvPr id="11" name="Picture 10"/>
          <p:cNvPicPr>
            <a:picLocks noChangeAspect="1"/>
          </p:cNvPicPr>
          <p:nvPr/>
        </p:nvPicPr>
        <p:blipFill rotWithShape="1">
          <a:blip r:embed="rId4"/>
          <a:srcRect b="25000"/>
          <a:stretch/>
        </p:blipFill>
        <p:spPr>
          <a:xfrm>
            <a:off x="513715" y="3887470"/>
            <a:ext cx="2857500" cy="2857500"/>
          </a:xfrm>
          <a:prstGeom prst="roundRect">
            <a:avLst>
              <a:gd name="adj" fmla="val 7172"/>
            </a:avLst>
          </a:prstGeom>
        </p:spPr>
      </p:pic>
      <p:pic>
        <p:nvPicPr>
          <p:cNvPr id="9" name="Picture 8"/>
          <p:cNvPicPr>
            <a:picLocks noChangeAspect="1"/>
          </p:cNvPicPr>
          <p:nvPr/>
        </p:nvPicPr>
        <p:blipFill rotWithShape="1">
          <a:blip r:embed="rId5"/>
          <a:srcRect l="7840" t="11603" r="10262" b="3148"/>
          <a:stretch/>
        </p:blipFill>
        <p:spPr>
          <a:xfrm>
            <a:off x="537351" y="760678"/>
            <a:ext cx="5977750" cy="3011738"/>
          </a:xfrm>
          <a:prstGeom prst="roundRect">
            <a:avLst>
              <a:gd name="adj" fmla="val 4322"/>
            </a:avLst>
          </a:prstGeom>
        </p:spPr>
      </p:pic>
      <p:sp>
        <p:nvSpPr>
          <p:cNvPr id="6" name="object 6"/>
          <p:cNvSpPr txBox="1"/>
          <p:nvPr/>
        </p:nvSpPr>
        <p:spPr>
          <a:xfrm>
            <a:off x="6840601" y="2778378"/>
            <a:ext cx="2694940" cy="3094822"/>
          </a:xfrm>
          <a:prstGeom prst="rect">
            <a:avLst/>
          </a:prstGeom>
        </p:spPr>
        <p:txBody>
          <a:bodyPr vert="horz" wrap="square" lIns="0" tIns="0" rIns="0" bIns="0" rtlCol="0">
            <a:spAutoFit/>
          </a:bodyPr>
          <a:lstStyle/>
          <a:p>
            <a:pPr marL="434975" marR="353695" indent="68580" algn="ctr">
              <a:lnSpc>
                <a:spcPts val="2270"/>
              </a:lnSpc>
            </a:pPr>
            <a:r>
              <a:rPr lang="en-US" b="1" i="1" spc="-5" dirty="0">
                <a:latin typeface="Georgia"/>
                <a:cs typeface="Georgia"/>
              </a:rPr>
              <a:t>2017 Formula SAE Intake Manifold</a:t>
            </a:r>
            <a:endParaRPr b="1" i="1" dirty="0">
              <a:latin typeface="Georgia"/>
              <a:cs typeface="Georgia"/>
            </a:endParaRPr>
          </a:p>
          <a:p>
            <a:pPr marL="12700" marR="5080">
              <a:lnSpc>
                <a:spcPct val="94400"/>
              </a:lnSpc>
              <a:spcBef>
                <a:spcPts val="1120"/>
              </a:spcBef>
            </a:pPr>
            <a:r>
              <a:rPr lang="en-US" sz="1100" dirty="0">
                <a:latin typeface="Franklin Gothic Book"/>
                <a:cs typeface="Franklin Gothic Book"/>
              </a:rPr>
              <a:t>I utilized my previous experience with the 2016 intake to optimize </a:t>
            </a:r>
            <a:r>
              <a:rPr lang="en-US" sz="1100" dirty="0" err="1" smtClean="0">
                <a:latin typeface="Franklin Gothic Book"/>
                <a:cs typeface="Franklin Gothic Book"/>
              </a:rPr>
              <a:t>th</a:t>
            </a:r>
            <a:r>
              <a:rPr lang="en-US" sz="1100" dirty="0" smtClean="0">
                <a:latin typeface="Franklin Gothic Book"/>
                <a:cs typeface="Franklin Gothic Book"/>
              </a:rPr>
              <a:t> </a:t>
            </a:r>
            <a:r>
              <a:rPr lang="en-US" sz="1100" dirty="0">
                <a:latin typeface="Franklin Gothic Book"/>
                <a:cs typeface="Franklin Gothic Book"/>
              </a:rPr>
              <a:t>design. I created an Excel spreadsheet with macros to analyze head loss. The two main drawbacks of the previous design were weight and the internal surface finish so I decided to use carbon fiber and focus on our mold preparation techniques. A male mold was created from 3D-printed ABS to ensure proper geometry and was finished with </a:t>
            </a:r>
            <a:r>
              <a:rPr lang="en-US" sz="1100" dirty="0" err="1">
                <a:latin typeface="Franklin Gothic Book"/>
                <a:cs typeface="Franklin Gothic Book"/>
              </a:rPr>
              <a:t>Bondo</a:t>
            </a:r>
            <a:r>
              <a:rPr lang="en-US" sz="1100" dirty="0">
                <a:latin typeface="Franklin Gothic Book"/>
                <a:cs typeface="Franklin Gothic Book"/>
              </a:rPr>
              <a:t> and finishing primer. The finished intake reduced weight from the previous design by 7.5 pounds and increased peak horsepower by  over 10%.</a:t>
            </a:r>
            <a:endParaRPr sz="1100" dirty="0">
              <a:latin typeface="Franklin Gothic Book"/>
              <a:cs typeface="Franklin Gothic Book"/>
            </a:endParaRPr>
          </a:p>
        </p:txBody>
      </p:sp>
      <p:sp>
        <p:nvSpPr>
          <p:cNvPr id="7" name="object 7"/>
          <p:cNvSpPr/>
          <p:nvPr/>
        </p:nvSpPr>
        <p:spPr>
          <a:xfrm>
            <a:off x="6840601" y="5943600"/>
            <a:ext cx="2780665" cy="0"/>
          </a:xfrm>
          <a:custGeom>
            <a:avLst/>
            <a:gdLst/>
            <a:ahLst/>
            <a:cxnLst/>
            <a:rect l="l" t="t" r="r" b="b"/>
            <a:pathLst>
              <a:path w="2780665">
                <a:moveTo>
                  <a:pt x="0" y="0"/>
                </a:moveTo>
                <a:lnTo>
                  <a:pt x="2780410" y="0"/>
                </a:lnTo>
              </a:path>
            </a:pathLst>
          </a:custGeom>
          <a:ln w="6096">
            <a:solidFill>
              <a:srgbClr val="000000"/>
            </a:solidFill>
          </a:ln>
        </p:spPr>
        <p:txBody>
          <a:bodyPr wrap="square" lIns="0" tIns="0" rIns="0" bIns="0" rtlCol="0"/>
          <a:lstStyle/>
          <a:p>
            <a:endParaRPr/>
          </a:p>
        </p:txBody>
      </p:sp>
      <p:sp>
        <p:nvSpPr>
          <p:cNvPr id="8" name="object 8"/>
          <p:cNvSpPr txBox="1"/>
          <p:nvPr/>
        </p:nvSpPr>
        <p:spPr>
          <a:xfrm>
            <a:off x="6840601" y="6014001"/>
            <a:ext cx="2734310" cy="730969"/>
          </a:xfrm>
          <a:prstGeom prst="rect">
            <a:avLst/>
          </a:prstGeom>
        </p:spPr>
        <p:txBody>
          <a:bodyPr vert="horz" wrap="square" lIns="0" tIns="0" rIns="0" bIns="0" rtlCol="0">
            <a:spAutoFit/>
          </a:bodyPr>
          <a:lstStyle/>
          <a:p>
            <a:pPr marL="12700" marR="5080">
              <a:lnSpc>
                <a:spcPct val="94500"/>
              </a:lnSpc>
            </a:pPr>
            <a:r>
              <a:rPr sz="1000" b="1" i="1" spc="-5" dirty="0">
                <a:latin typeface="Franklin Gothic Book"/>
                <a:cs typeface="Franklin Gothic Book"/>
              </a:rPr>
              <a:t>Top — </a:t>
            </a:r>
            <a:r>
              <a:rPr lang="en-US" sz="1000" i="1" spc="-5" dirty="0">
                <a:latin typeface="Franklin Gothic Book"/>
                <a:cs typeface="Franklin Gothic Book"/>
              </a:rPr>
              <a:t>SolidWorks model final render of 2017 UTSA Formula SAE intake manifold</a:t>
            </a:r>
            <a:r>
              <a:rPr sz="1000" i="1" spc="-5" dirty="0">
                <a:latin typeface="Franklin Gothic Book"/>
                <a:cs typeface="Franklin Gothic Book"/>
              </a:rPr>
              <a:t>. </a:t>
            </a:r>
            <a:r>
              <a:rPr sz="1000" b="1" i="1" spc="-5" dirty="0">
                <a:latin typeface="Franklin Gothic Book"/>
                <a:cs typeface="Franklin Gothic Book"/>
              </a:rPr>
              <a:t>Bottom Left — </a:t>
            </a:r>
            <a:r>
              <a:rPr lang="en-US" sz="1000" i="1" spc="-10" dirty="0">
                <a:latin typeface="Franklin Gothic Book"/>
                <a:cs typeface="Franklin Gothic Book"/>
              </a:rPr>
              <a:t>Final male mold made of interconnecting 3D-printed ABS pieces.</a:t>
            </a:r>
            <a:r>
              <a:rPr sz="1000" i="1" spc="-5" dirty="0">
                <a:latin typeface="Franklin Gothic Book"/>
                <a:cs typeface="Franklin Gothic Book"/>
              </a:rPr>
              <a:t> </a:t>
            </a:r>
            <a:r>
              <a:rPr sz="1000" b="1" i="1" spc="-5" dirty="0">
                <a:latin typeface="Franklin Gothic Book"/>
                <a:cs typeface="Franklin Gothic Book"/>
              </a:rPr>
              <a:t>Bottom </a:t>
            </a:r>
            <a:r>
              <a:rPr sz="1000" b="1" i="1" spc="-10" dirty="0">
                <a:latin typeface="Franklin Gothic Book"/>
                <a:cs typeface="Franklin Gothic Book"/>
              </a:rPr>
              <a:t>Right </a:t>
            </a:r>
            <a:r>
              <a:rPr sz="1000" b="1" i="1" spc="-5" dirty="0">
                <a:latin typeface="Franklin Gothic Book"/>
                <a:cs typeface="Franklin Gothic Book"/>
              </a:rPr>
              <a:t>— </a:t>
            </a:r>
            <a:r>
              <a:rPr lang="en-US" sz="1000" i="1" spc="-5" dirty="0">
                <a:latin typeface="Franklin Gothic Book"/>
                <a:cs typeface="Franklin Gothic Book"/>
              </a:rPr>
              <a:t>First lay-up of carbon fiber on male  mold.</a:t>
            </a:r>
            <a:endParaRPr sz="1000" dirty="0">
              <a:latin typeface="Franklin Gothic Book"/>
              <a:cs typeface="Franklin Gothic Book"/>
            </a:endParaRPr>
          </a:p>
        </p:txBody>
      </p:sp>
    </p:spTree>
    <p:extLst>
      <p:ext uri="{BB962C8B-B14F-4D97-AF65-F5344CB8AC3E}">
        <p14:creationId xmlns:p14="http://schemas.microsoft.com/office/powerpoint/2010/main" val="135808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stretch>
            <a:fillRect/>
          </a:stretch>
        </p:blipFill>
        <p:spPr>
          <a:xfrm>
            <a:off x="-381000" y="-168585"/>
            <a:ext cx="8683895" cy="3793781"/>
          </a:xfrm>
          <a:prstGeom prst="rect">
            <a:avLst/>
          </a:prstGeom>
        </p:spPr>
      </p:pic>
      <p:sp>
        <p:nvSpPr>
          <p:cNvPr id="4" name="object 4"/>
          <p:cNvSpPr txBox="1"/>
          <p:nvPr/>
        </p:nvSpPr>
        <p:spPr>
          <a:xfrm>
            <a:off x="7370934" y="2187354"/>
            <a:ext cx="1778778" cy="830997"/>
          </a:xfrm>
          <a:prstGeom prst="rect">
            <a:avLst/>
          </a:prstGeom>
        </p:spPr>
        <p:txBody>
          <a:bodyPr vert="horz" wrap="square" lIns="0" tIns="0" rIns="0" bIns="0" rtlCol="0">
            <a:spAutoFit/>
          </a:bodyPr>
          <a:lstStyle/>
          <a:p>
            <a:pPr marL="86995" marR="5080" indent="-74930" algn="ctr">
              <a:lnSpc>
                <a:spcPct val="100000"/>
              </a:lnSpc>
            </a:pPr>
            <a:r>
              <a:rPr lang="en-US" b="1" i="1" spc="-5" dirty="0">
                <a:latin typeface="Georgia"/>
                <a:cs typeface="Georgia"/>
              </a:rPr>
              <a:t>2017 Formula SAE Intake Manifold</a:t>
            </a:r>
          </a:p>
        </p:txBody>
      </p:sp>
      <p:sp>
        <p:nvSpPr>
          <p:cNvPr id="5" name="object 5"/>
          <p:cNvSpPr txBox="1"/>
          <p:nvPr/>
        </p:nvSpPr>
        <p:spPr>
          <a:xfrm>
            <a:off x="7709460" y="3151252"/>
            <a:ext cx="1101725" cy="225425"/>
          </a:xfrm>
          <a:prstGeom prst="rect">
            <a:avLst/>
          </a:prstGeom>
        </p:spPr>
        <p:txBody>
          <a:bodyPr vert="horz" wrap="square" lIns="0" tIns="0" rIns="0" bIns="0" rtlCol="0">
            <a:spAutoFit/>
          </a:bodyPr>
          <a:lstStyle/>
          <a:p>
            <a:pPr marL="12700">
              <a:lnSpc>
                <a:spcPct val="100000"/>
              </a:lnSpc>
            </a:pPr>
            <a:r>
              <a:rPr sz="1400" dirty="0">
                <a:latin typeface="Georgia"/>
                <a:cs typeface="Georgia"/>
              </a:rPr>
              <a:t>Design</a:t>
            </a:r>
            <a:r>
              <a:rPr sz="1400" spc="-114" dirty="0">
                <a:latin typeface="Georgia"/>
                <a:cs typeface="Georgia"/>
              </a:rPr>
              <a:t> </a:t>
            </a:r>
            <a:r>
              <a:rPr sz="1400" dirty="0">
                <a:latin typeface="Georgia"/>
                <a:cs typeface="Georgia"/>
              </a:rPr>
              <a:t>Intent</a:t>
            </a:r>
          </a:p>
        </p:txBody>
      </p:sp>
      <p:sp>
        <p:nvSpPr>
          <p:cNvPr id="6" name="object 6"/>
          <p:cNvSpPr/>
          <p:nvPr/>
        </p:nvSpPr>
        <p:spPr>
          <a:xfrm>
            <a:off x="6869991" y="3135698"/>
            <a:ext cx="2780665" cy="0"/>
          </a:xfrm>
          <a:custGeom>
            <a:avLst/>
            <a:gdLst/>
            <a:ahLst/>
            <a:cxnLst/>
            <a:rect l="l" t="t" r="r" b="b"/>
            <a:pathLst>
              <a:path w="2780665">
                <a:moveTo>
                  <a:pt x="0" y="0"/>
                </a:moveTo>
                <a:lnTo>
                  <a:pt x="2780410" y="0"/>
                </a:lnTo>
              </a:path>
            </a:pathLst>
          </a:custGeom>
          <a:ln w="6096">
            <a:solidFill>
              <a:srgbClr val="000000"/>
            </a:solidFill>
          </a:ln>
        </p:spPr>
        <p:txBody>
          <a:bodyPr wrap="square" lIns="0" tIns="0" rIns="0" bIns="0" rtlCol="0"/>
          <a:lstStyle/>
          <a:p>
            <a:endParaRPr/>
          </a:p>
        </p:txBody>
      </p:sp>
      <p:sp>
        <p:nvSpPr>
          <p:cNvPr id="7" name="object 7"/>
          <p:cNvSpPr/>
          <p:nvPr/>
        </p:nvSpPr>
        <p:spPr>
          <a:xfrm>
            <a:off x="6869991" y="3370393"/>
            <a:ext cx="2780665" cy="0"/>
          </a:xfrm>
          <a:custGeom>
            <a:avLst/>
            <a:gdLst/>
            <a:ahLst/>
            <a:cxnLst/>
            <a:rect l="l" t="t" r="r" b="b"/>
            <a:pathLst>
              <a:path w="2780665">
                <a:moveTo>
                  <a:pt x="0" y="0"/>
                </a:moveTo>
                <a:lnTo>
                  <a:pt x="2780410" y="0"/>
                </a:lnTo>
              </a:path>
            </a:pathLst>
          </a:custGeom>
          <a:ln w="6096">
            <a:solidFill>
              <a:srgbClr val="000000"/>
            </a:solidFill>
          </a:ln>
        </p:spPr>
        <p:txBody>
          <a:bodyPr wrap="square" lIns="0" tIns="0" rIns="0" bIns="0" rtlCol="0"/>
          <a:lstStyle/>
          <a:p>
            <a:endParaRPr/>
          </a:p>
        </p:txBody>
      </p:sp>
      <p:sp>
        <p:nvSpPr>
          <p:cNvPr id="8" name="object 8"/>
          <p:cNvSpPr txBox="1"/>
          <p:nvPr/>
        </p:nvSpPr>
        <p:spPr>
          <a:xfrm>
            <a:off x="6869991" y="3503295"/>
            <a:ext cx="2883609" cy="3915303"/>
          </a:xfrm>
          <a:prstGeom prst="rect">
            <a:avLst/>
          </a:prstGeom>
        </p:spPr>
        <p:txBody>
          <a:bodyPr vert="horz" wrap="square" lIns="0" tIns="0" rIns="0" bIns="0" rtlCol="0">
            <a:spAutoFit/>
          </a:bodyPr>
          <a:lstStyle/>
          <a:p>
            <a:pPr marL="12700" marR="192405"/>
            <a:r>
              <a:rPr sz="1600" spc="-5" dirty="0">
                <a:latin typeface="Wingdings 2"/>
                <a:cs typeface="Wingdings 2"/>
              </a:rPr>
              <a:t></a:t>
            </a:r>
            <a:r>
              <a:rPr sz="1600" spc="-5" dirty="0">
                <a:latin typeface="Times New Roman"/>
                <a:cs typeface="Times New Roman"/>
              </a:rPr>
              <a:t> </a:t>
            </a:r>
            <a:r>
              <a:rPr lang="en-US" sz="1000" i="1" dirty="0">
                <a:latin typeface="Franklin Gothic Book" panose="020B0503020102020204" pitchFamily="34" charset="0"/>
              </a:rPr>
              <a:t>Injector cap adapter for use in adapting an </a:t>
            </a:r>
            <a:r>
              <a:rPr lang="en-US" sz="1000" i="1" dirty="0" err="1">
                <a:latin typeface="Franklin Gothic Book" panose="020B0503020102020204" pitchFamily="34" charset="0"/>
              </a:rPr>
              <a:t>AN</a:t>
            </a:r>
            <a:r>
              <a:rPr lang="en-US" sz="1000" i="1" dirty="0">
                <a:latin typeface="Franklin Gothic Book" panose="020B0503020102020204" pitchFamily="34" charset="0"/>
              </a:rPr>
              <a:t> fitting to an injector with an </a:t>
            </a:r>
            <a:r>
              <a:rPr lang="en-US" sz="1000" i="1" dirty="0" err="1">
                <a:latin typeface="Franklin Gothic Book" panose="020B0503020102020204" pitchFamily="34" charset="0"/>
              </a:rPr>
              <a:t>o-ring</a:t>
            </a:r>
            <a:r>
              <a:rPr lang="en-US" sz="1600" dirty="0"/>
              <a:t>. </a:t>
            </a:r>
            <a:endParaRPr sz="1000" dirty="0">
              <a:latin typeface="Franklin Gothic Book"/>
              <a:cs typeface="Franklin Gothic Book"/>
            </a:endParaRPr>
          </a:p>
          <a:p>
            <a:pPr marL="12700"/>
            <a:r>
              <a:rPr sz="1600" spc="-5" dirty="0">
                <a:latin typeface="Wingdings 2"/>
                <a:cs typeface="Wingdings 2"/>
              </a:rPr>
              <a:t></a:t>
            </a:r>
            <a:r>
              <a:rPr sz="1600" spc="-5" dirty="0">
                <a:latin typeface="Times New Roman"/>
                <a:cs typeface="Times New Roman"/>
              </a:rPr>
              <a:t> </a:t>
            </a:r>
            <a:r>
              <a:rPr lang="en-US" sz="1000" i="1" dirty="0">
                <a:latin typeface="Franklin Gothic Book" panose="020B0503020102020204" pitchFamily="34" charset="0"/>
              </a:rPr>
              <a:t>This intake runner was designed with many purposes. The length was chosen to allow for dynamic supercharging at a chosen engine speed while the transition between the intake plenum and runner was chosen as a compromise between head loss and ability for pressure wave reflection. Houses an injector mount which allows injector to spray directly on back of valves.</a:t>
            </a:r>
            <a:r>
              <a:rPr sz="1000" i="1" spc="-5" dirty="0">
                <a:latin typeface="Franklin Gothic Book" panose="020B0503020102020204" pitchFamily="34" charset="0"/>
                <a:cs typeface="Franklin Gothic Book"/>
              </a:rPr>
              <a:t>.</a:t>
            </a:r>
            <a:endParaRPr sz="1000" i="1" dirty="0">
              <a:latin typeface="Franklin Gothic Book" panose="020B0503020102020204" pitchFamily="34" charset="0"/>
              <a:cs typeface="Franklin Gothic Book"/>
            </a:endParaRPr>
          </a:p>
          <a:p>
            <a:pPr marL="12700"/>
            <a:r>
              <a:rPr sz="1600" spc="-5" dirty="0">
                <a:latin typeface="Wingdings 2"/>
                <a:cs typeface="Wingdings 2"/>
              </a:rPr>
              <a:t></a:t>
            </a:r>
            <a:r>
              <a:rPr sz="1600" spc="-5" dirty="0">
                <a:latin typeface="Times New Roman"/>
                <a:cs typeface="Times New Roman"/>
              </a:rPr>
              <a:t> </a:t>
            </a:r>
            <a:r>
              <a:rPr lang="en-US" sz="1000" i="1" dirty="0">
                <a:latin typeface="Franklin Gothic Book" panose="020B0503020102020204" pitchFamily="34" charset="0"/>
              </a:rPr>
              <a:t>A larger plenum volume increases power both by allowing the engine to pull from a reservoir of air instead of pulling through the mandatory restrictor as well as acting as a buffer to pressure waves propagating through the restrictor decreasing flow.</a:t>
            </a:r>
            <a:r>
              <a:rPr sz="1000" i="1" spc="-5" dirty="0">
                <a:latin typeface="Franklin Gothic Book" panose="020B0503020102020204" pitchFamily="34" charset="0"/>
                <a:cs typeface="Franklin Gothic Book"/>
              </a:rPr>
              <a:t>.</a:t>
            </a:r>
            <a:endParaRPr sz="1000" i="1" dirty="0">
              <a:latin typeface="Franklin Gothic Book" panose="020B0503020102020204" pitchFamily="34" charset="0"/>
              <a:cs typeface="Franklin Gothic Book"/>
            </a:endParaRPr>
          </a:p>
          <a:p>
            <a:pPr marL="12700"/>
            <a:r>
              <a:rPr sz="1600" spc="-5" dirty="0">
                <a:latin typeface="Wingdings 2"/>
                <a:cs typeface="Wingdings 2"/>
              </a:rPr>
              <a:t></a:t>
            </a:r>
            <a:r>
              <a:rPr sz="1600" spc="-5" dirty="0">
                <a:latin typeface="Times New Roman"/>
                <a:cs typeface="Times New Roman"/>
              </a:rPr>
              <a:t> </a:t>
            </a:r>
            <a:r>
              <a:rPr lang="en-US" sz="1000" i="1" dirty="0">
                <a:latin typeface="Franklin Gothic Book" panose="020B0503020102020204" pitchFamily="34" charset="0"/>
              </a:rPr>
              <a:t>Diffusing angle required to recover from pressure loss due to restriction.</a:t>
            </a:r>
          </a:p>
          <a:p>
            <a:pPr marL="12700"/>
            <a:r>
              <a:rPr sz="1600" spc="-5" dirty="0">
                <a:latin typeface="Wingdings 2"/>
                <a:cs typeface="Wingdings 2"/>
              </a:rPr>
              <a:t></a:t>
            </a:r>
            <a:r>
              <a:rPr sz="1600" spc="-5" dirty="0">
                <a:latin typeface="Times New Roman"/>
                <a:cs typeface="Times New Roman"/>
              </a:rPr>
              <a:t> </a:t>
            </a:r>
            <a:r>
              <a:rPr lang="en-US" sz="1000" i="1" dirty="0">
                <a:latin typeface="Franklin Gothic Book" panose="020B0503020102020204" pitchFamily="34" charset="0"/>
              </a:rPr>
              <a:t>Mandatory restrictor of 20mm inside a converging – diverging nozzle.</a:t>
            </a:r>
            <a:r>
              <a:rPr sz="1000" i="1" spc="-5" dirty="0">
                <a:latin typeface="Franklin Gothic Book"/>
                <a:cs typeface="Franklin Gothic Book"/>
              </a:rPr>
              <a:t>.</a:t>
            </a:r>
            <a:endParaRPr sz="1000" dirty="0">
              <a:latin typeface="Franklin Gothic Book"/>
              <a:cs typeface="Franklin Gothic Book"/>
            </a:endParaRPr>
          </a:p>
          <a:p>
            <a:r>
              <a:rPr sz="1600" spc="-5" dirty="0">
                <a:latin typeface="Wingdings 2"/>
                <a:cs typeface="Wingdings 2"/>
              </a:rPr>
              <a:t></a:t>
            </a:r>
            <a:r>
              <a:rPr sz="1600" spc="-5" dirty="0">
                <a:latin typeface="Times New Roman"/>
                <a:cs typeface="Times New Roman"/>
              </a:rPr>
              <a:t> </a:t>
            </a:r>
            <a:r>
              <a:rPr lang="en-US" sz="1000" i="1" dirty="0">
                <a:latin typeface="Franklin Gothic Book" panose="020B0503020102020204" pitchFamily="34" charset="0"/>
              </a:rPr>
              <a:t>Custom 6061-T6 aluminum flange to adapt the composite intake to the throttle body.</a:t>
            </a:r>
            <a:endParaRPr sz="1000" dirty="0">
              <a:latin typeface="Franklin Gothic Book"/>
              <a:cs typeface="Franklin Gothic Book"/>
            </a:endParaRPr>
          </a:p>
        </p:txBody>
      </p:sp>
      <p:sp>
        <p:nvSpPr>
          <p:cNvPr id="9" name="object 9"/>
          <p:cNvSpPr txBox="1"/>
          <p:nvPr/>
        </p:nvSpPr>
        <p:spPr>
          <a:xfrm>
            <a:off x="1621726" y="498943"/>
            <a:ext cx="206375" cy="256540"/>
          </a:xfrm>
          <a:prstGeom prst="rect">
            <a:avLst/>
          </a:prstGeom>
        </p:spPr>
        <p:txBody>
          <a:bodyPr vert="horz" wrap="square" lIns="0" tIns="0" rIns="0" bIns="0" rtlCol="0">
            <a:spAutoFit/>
          </a:bodyPr>
          <a:lstStyle/>
          <a:p>
            <a:pPr marL="12700">
              <a:lnSpc>
                <a:spcPct val="100000"/>
              </a:lnSpc>
            </a:pPr>
            <a:r>
              <a:rPr sz="1600" spc="-5" dirty="0">
                <a:latin typeface="Wingdings 2"/>
                <a:cs typeface="Wingdings 2"/>
              </a:rPr>
              <a:t></a:t>
            </a:r>
            <a:endParaRPr sz="1600" dirty="0">
              <a:latin typeface="Wingdings 2"/>
              <a:cs typeface="Wingdings 2"/>
            </a:endParaRPr>
          </a:p>
        </p:txBody>
      </p:sp>
      <p:sp>
        <p:nvSpPr>
          <p:cNvPr id="10" name="object 10"/>
          <p:cNvSpPr txBox="1"/>
          <p:nvPr/>
        </p:nvSpPr>
        <p:spPr>
          <a:xfrm>
            <a:off x="2072534" y="1817605"/>
            <a:ext cx="206375" cy="256540"/>
          </a:xfrm>
          <a:prstGeom prst="rect">
            <a:avLst/>
          </a:prstGeom>
        </p:spPr>
        <p:txBody>
          <a:bodyPr vert="horz" wrap="square" lIns="0" tIns="0" rIns="0" bIns="0" rtlCol="0">
            <a:spAutoFit/>
          </a:bodyPr>
          <a:lstStyle/>
          <a:p>
            <a:pPr marL="12700">
              <a:lnSpc>
                <a:spcPct val="100000"/>
              </a:lnSpc>
            </a:pPr>
            <a:r>
              <a:rPr sz="1600" spc="-5" dirty="0">
                <a:latin typeface="Wingdings 2"/>
                <a:cs typeface="Wingdings 2"/>
              </a:rPr>
              <a:t></a:t>
            </a:r>
            <a:endParaRPr sz="1600" dirty="0">
              <a:latin typeface="Wingdings 2"/>
              <a:cs typeface="Wingdings 2"/>
            </a:endParaRPr>
          </a:p>
        </p:txBody>
      </p:sp>
      <p:sp>
        <p:nvSpPr>
          <p:cNvPr id="11" name="object 11"/>
          <p:cNvSpPr txBox="1"/>
          <p:nvPr/>
        </p:nvSpPr>
        <p:spPr>
          <a:xfrm>
            <a:off x="3329622" y="2119694"/>
            <a:ext cx="206375" cy="256540"/>
          </a:xfrm>
          <a:prstGeom prst="rect">
            <a:avLst/>
          </a:prstGeom>
        </p:spPr>
        <p:txBody>
          <a:bodyPr vert="horz" wrap="square" lIns="0" tIns="0" rIns="0" bIns="0" rtlCol="0">
            <a:spAutoFit/>
          </a:bodyPr>
          <a:lstStyle/>
          <a:p>
            <a:pPr marL="12700">
              <a:lnSpc>
                <a:spcPct val="100000"/>
              </a:lnSpc>
            </a:pPr>
            <a:r>
              <a:rPr sz="1600" spc="-5" dirty="0">
                <a:latin typeface="Wingdings 2"/>
                <a:cs typeface="Wingdings 2"/>
              </a:rPr>
              <a:t></a:t>
            </a:r>
            <a:endParaRPr sz="1600" dirty="0">
              <a:latin typeface="Wingdings 2"/>
              <a:cs typeface="Wingdings 2"/>
            </a:endParaRPr>
          </a:p>
        </p:txBody>
      </p:sp>
      <p:sp>
        <p:nvSpPr>
          <p:cNvPr id="12" name="object 12"/>
          <p:cNvSpPr txBox="1"/>
          <p:nvPr/>
        </p:nvSpPr>
        <p:spPr>
          <a:xfrm>
            <a:off x="4262796" y="1933016"/>
            <a:ext cx="206375" cy="256540"/>
          </a:xfrm>
          <a:prstGeom prst="rect">
            <a:avLst/>
          </a:prstGeom>
        </p:spPr>
        <p:txBody>
          <a:bodyPr vert="horz" wrap="square" lIns="0" tIns="0" rIns="0" bIns="0" rtlCol="0">
            <a:spAutoFit/>
          </a:bodyPr>
          <a:lstStyle/>
          <a:p>
            <a:pPr marL="12700">
              <a:lnSpc>
                <a:spcPct val="100000"/>
              </a:lnSpc>
            </a:pPr>
            <a:r>
              <a:rPr sz="1600" spc="-5" dirty="0">
                <a:latin typeface="Wingdings 2"/>
                <a:cs typeface="Wingdings 2"/>
              </a:rPr>
              <a:t></a:t>
            </a:r>
            <a:endParaRPr sz="1600" dirty="0">
              <a:latin typeface="Wingdings 2"/>
              <a:cs typeface="Wingdings 2"/>
            </a:endParaRPr>
          </a:p>
        </p:txBody>
      </p:sp>
      <p:sp>
        <p:nvSpPr>
          <p:cNvPr id="13" name="object 13"/>
          <p:cNvSpPr txBox="1"/>
          <p:nvPr/>
        </p:nvSpPr>
        <p:spPr>
          <a:xfrm>
            <a:off x="4990954" y="2158647"/>
            <a:ext cx="206375" cy="256540"/>
          </a:xfrm>
          <a:prstGeom prst="rect">
            <a:avLst/>
          </a:prstGeom>
        </p:spPr>
        <p:txBody>
          <a:bodyPr vert="horz" wrap="square" lIns="0" tIns="0" rIns="0" bIns="0" rtlCol="0">
            <a:spAutoFit/>
          </a:bodyPr>
          <a:lstStyle/>
          <a:p>
            <a:pPr marL="12700">
              <a:lnSpc>
                <a:spcPct val="100000"/>
              </a:lnSpc>
            </a:pPr>
            <a:r>
              <a:rPr sz="1600" spc="-5" dirty="0">
                <a:latin typeface="Wingdings 2"/>
                <a:cs typeface="Wingdings 2"/>
              </a:rPr>
              <a:t></a:t>
            </a:r>
            <a:endParaRPr sz="1600" dirty="0">
              <a:latin typeface="Wingdings 2"/>
              <a:cs typeface="Wingdings 2"/>
            </a:endParaRPr>
          </a:p>
        </p:txBody>
      </p:sp>
      <p:sp>
        <p:nvSpPr>
          <p:cNvPr id="17" name="object 17"/>
          <p:cNvSpPr txBox="1"/>
          <p:nvPr/>
        </p:nvSpPr>
        <p:spPr>
          <a:xfrm>
            <a:off x="2384269" y="1728305"/>
            <a:ext cx="206375" cy="256540"/>
          </a:xfrm>
          <a:prstGeom prst="rect">
            <a:avLst/>
          </a:prstGeom>
        </p:spPr>
        <p:txBody>
          <a:bodyPr vert="horz" wrap="square" lIns="0" tIns="0" rIns="0" bIns="0" rtlCol="0">
            <a:spAutoFit/>
          </a:bodyPr>
          <a:lstStyle/>
          <a:p>
            <a:pPr marL="12700">
              <a:lnSpc>
                <a:spcPct val="100000"/>
              </a:lnSpc>
            </a:pPr>
            <a:r>
              <a:rPr sz="1600" spc="-5" dirty="0">
                <a:latin typeface="Wingdings 2"/>
                <a:cs typeface="Wingdings 2"/>
              </a:rPr>
              <a:t></a:t>
            </a:r>
            <a:endParaRPr sz="1600" dirty="0">
              <a:latin typeface="Wingdings 2"/>
              <a:cs typeface="Wingdings 2"/>
            </a:endParaRPr>
          </a:p>
        </p:txBody>
      </p:sp>
      <p:sp>
        <p:nvSpPr>
          <p:cNvPr id="18" name="object 18"/>
          <p:cNvSpPr/>
          <p:nvPr/>
        </p:nvSpPr>
        <p:spPr>
          <a:xfrm rot="2260069">
            <a:off x="904905" y="373377"/>
            <a:ext cx="693420" cy="464820"/>
          </a:xfrm>
          <a:custGeom>
            <a:avLst/>
            <a:gdLst/>
            <a:ahLst/>
            <a:cxnLst/>
            <a:rect l="l" t="t" r="r" b="b"/>
            <a:pathLst>
              <a:path w="693420" h="464819">
                <a:moveTo>
                  <a:pt x="42291" y="390525"/>
                </a:moveTo>
                <a:lnTo>
                  <a:pt x="0" y="464439"/>
                </a:lnTo>
                <a:lnTo>
                  <a:pt x="84581" y="453898"/>
                </a:lnTo>
                <a:lnTo>
                  <a:pt x="72971" y="436499"/>
                </a:lnTo>
                <a:lnTo>
                  <a:pt x="53467" y="436499"/>
                </a:lnTo>
                <a:lnTo>
                  <a:pt x="49530" y="435610"/>
                </a:lnTo>
                <a:lnTo>
                  <a:pt x="47498" y="432689"/>
                </a:lnTo>
                <a:lnTo>
                  <a:pt x="45593" y="429768"/>
                </a:lnTo>
                <a:lnTo>
                  <a:pt x="46355" y="425831"/>
                </a:lnTo>
                <a:lnTo>
                  <a:pt x="49275" y="423925"/>
                </a:lnTo>
                <a:lnTo>
                  <a:pt x="59867" y="416864"/>
                </a:lnTo>
                <a:lnTo>
                  <a:pt x="42291" y="390525"/>
                </a:lnTo>
                <a:close/>
              </a:path>
              <a:path w="693420" h="464819">
                <a:moveTo>
                  <a:pt x="59867" y="416864"/>
                </a:moveTo>
                <a:lnTo>
                  <a:pt x="49275" y="423925"/>
                </a:lnTo>
                <a:lnTo>
                  <a:pt x="46355" y="425831"/>
                </a:lnTo>
                <a:lnTo>
                  <a:pt x="45593" y="429768"/>
                </a:lnTo>
                <a:lnTo>
                  <a:pt x="47498" y="432689"/>
                </a:lnTo>
                <a:lnTo>
                  <a:pt x="49530" y="435610"/>
                </a:lnTo>
                <a:lnTo>
                  <a:pt x="53467" y="436499"/>
                </a:lnTo>
                <a:lnTo>
                  <a:pt x="56387" y="434467"/>
                </a:lnTo>
                <a:lnTo>
                  <a:pt x="66927" y="427442"/>
                </a:lnTo>
                <a:lnTo>
                  <a:pt x="59867" y="416864"/>
                </a:lnTo>
                <a:close/>
              </a:path>
              <a:path w="693420" h="464819">
                <a:moveTo>
                  <a:pt x="66927" y="427442"/>
                </a:moveTo>
                <a:lnTo>
                  <a:pt x="56387" y="434467"/>
                </a:lnTo>
                <a:lnTo>
                  <a:pt x="53467" y="436499"/>
                </a:lnTo>
                <a:lnTo>
                  <a:pt x="72971" y="436499"/>
                </a:lnTo>
                <a:lnTo>
                  <a:pt x="66927" y="427442"/>
                </a:lnTo>
                <a:close/>
              </a:path>
              <a:path w="693420" h="464819">
                <a:moveTo>
                  <a:pt x="685164" y="0"/>
                </a:moveTo>
                <a:lnTo>
                  <a:pt x="682244" y="1905"/>
                </a:lnTo>
                <a:lnTo>
                  <a:pt x="59867" y="416864"/>
                </a:lnTo>
                <a:lnTo>
                  <a:pt x="66927" y="427442"/>
                </a:lnTo>
                <a:lnTo>
                  <a:pt x="689355" y="12573"/>
                </a:lnTo>
                <a:lnTo>
                  <a:pt x="692276" y="10541"/>
                </a:lnTo>
                <a:lnTo>
                  <a:pt x="693038" y="6604"/>
                </a:lnTo>
                <a:lnTo>
                  <a:pt x="691134" y="3683"/>
                </a:lnTo>
                <a:lnTo>
                  <a:pt x="689101" y="762"/>
                </a:lnTo>
                <a:lnTo>
                  <a:pt x="685164" y="0"/>
                </a:lnTo>
                <a:close/>
              </a:path>
            </a:pathLst>
          </a:custGeom>
          <a:solidFill>
            <a:srgbClr val="000000"/>
          </a:solidFill>
        </p:spPr>
        <p:txBody>
          <a:bodyPr wrap="square" lIns="0" tIns="0" rIns="0" bIns="0" rtlCol="0"/>
          <a:lstStyle/>
          <a:p>
            <a:endParaRPr/>
          </a:p>
        </p:txBody>
      </p:sp>
      <p:sp>
        <p:nvSpPr>
          <p:cNvPr id="19" name="object 19"/>
          <p:cNvSpPr/>
          <p:nvPr/>
        </p:nvSpPr>
        <p:spPr>
          <a:xfrm rot="2482512">
            <a:off x="992287" y="1517379"/>
            <a:ext cx="1150620" cy="365125"/>
          </a:xfrm>
          <a:custGeom>
            <a:avLst/>
            <a:gdLst/>
            <a:ahLst/>
            <a:cxnLst/>
            <a:rect l="l" t="t" r="r" b="b"/>
            <a:pathLst>
              <a:path w="1150620" h="365125">
                <a:moveTo>
                  <a:pt x="61975" y="291591"/>
                </a:moveTo>
                <a:lnTo>
                  <a:pt x="0" y="350012"/>
                </a:lnTo>
                <a:lnTo>
                  <a:pt x="83947" y="364616"/>
                </a:lnTo>
                <a:lnTo>
                  <a:pt x="76190" y="338836"/>
                </a:lnTo>
                <a:lnTo>
                  <a:pt x="59308" y="338836"/>
                </a:lnTo>
                <a:lnTo>
                  <a:pt x="55752" y="336931"/>
                </a:lnTo>
                <a:lnTo>
                  <a:pt x="54737" y="333628"/>
                </a:lnTo>
                <a:lnTo>
                  <a:pt x="53720" y="330200"/>
                </a:lnTo>
                <a:lnTo>
                  <a:pt x="55625" y="326644"/>
                </a:lnTo>
                <a:lnTo>
                  <a:pt x="71123" y="321995"/>
                </a:lnTo>
                <a:lnTo>
                  <a:pt x="61975" y="291591"/>
                </a:lnTo>
                <a:close/>
              </a:path>
              <a:path w="1150620" h="365125">
                <a:moveTo>
                  <a:pt x="71123" y="321995"/>
                </a:moveTo>
                <a:lnTo>
                  <a:pt x="55625" y="326644"/>
                </a:lnTo>
                <a:lnTo>
                  <a:pt x="53720" y="330200"/>
                </a:lnTo>
                <a:lnTo>
                  <a:pt x="54737" y="333628"/>
                </a:lnTo>
                <a:lnTo>
                  <a:pt x="55752" y="336931"/>
                </a:lnTo>
                <a:lnTo>
                  <a:pt x="59308" y="338836"/>
                </a:lnTo>
                <a:lnTo>
                  <a:pt x="74785" y="334167"/>
                </a:lnTo>
                <a:lnTo>
                  <a:pt x="71123" y="321995"/>
                </a:lnTo>
                <a:close/>
              </a:path>
              <a:path w="1150620" h="365125">
                <a:moveTo>
                  <a:pt x="74785" y="334167"/>
                </a:moveTo>
                <a:lnTo>
                  <a:pt x="59308" y="338836"/>
                </a:lnTo>
                <a:lnTo>
                  <a:pt x="76190" y="338836"/>
                </a:lnTo>
                <a:lnTo>
                  <a:pt x="74785" y="334167"/>
                </a:lnTo>
                <a:close/>
              </a:path>
              <a:path w="1150620" h="365125">
                <a:moveTo>
                  <a:pt x="1144524" y="0"/>
                </a:moveTo>
                <a:lnTo>
                  <a:pt x="71123" y="321995"/>
                </a:lnTo>
                <a:lnTo>
                  <a:pt x="74785" y="334167"/>
                </a:lnTo>
                <a:lnTo>
                  <a:pt x="1148207" y="12191"/>
                </a:lnTo>
                <a:lnTo>
                  <a:pt x="1150112" y="8636"/>
                </a:lnTo>
                <a:lnTo>
                  <a:pt x="1149096" y="5334"/>
                </a:lnTo>
                <a:lnTo>
                  <a:pt x="1148079" y="1904"/>
                </a:lnTo>
                <a:lnTo>
                  <a:pt x="1144524" y="0"/>
                </a:lnTo>
                <a:close/>
              </a:path>
            </a:pathLst>
          </a:custGeom>
          <a:solidFill>
            <a:srgbClr val="000000"/>
          </a:solidFill>
        </p:spPr>
        <p:txBody>
          <a:bodyPr wrap="square" lIns="0" tIns="0" rIns="0" bIns="0" rtlCol="0"/>
          <a:lstStyle/>
          <a:p>
            <a:endParaRPr/>
          </a:p>
        </p:txBody>
      </p:sp>
      <p:sp>
        <p:nvSpPr>
          <p:cNvPr id="20" name="object 20"/>
          <p:cNvSpPr/>
          <p:nvPr/>
        </p:nvSpPr>
        <p:spPr>
          <a:xfrm rot="18531763">
            <a:off x="2111479" y="1174072"/>
            <a:ext cx="76200" cy="806450"/>
          </a:xfrm>
          <a:custGeom>
            <a:avLst/>
            <a:gdLst/>
            <a:ahLst/>
            <a:cxnLst/>
            <a:rect l="l" t="t" r="r" b="b"/>
            <a:pathLst>
              <a:path w="76200" h="806450">
                <a:moveTo>
                  <a:pt x="41528" y="57150"/>
                </a:moveTo>
                <a:lnTo>
                  <a:pt x="34543" y="57150"/>
                </a:lnTo>
                <a:lnTo>
                  <a:pt x="31750" y="59944"/>
                </a:lnTo>
                <a:lnTo>
                  <a:pt x="31114" y="800100"/>
                </a:lnTo>
                <a:lnTo>
                  <a:pt x="31114" y="803655"/>
                </a:lnTo>
                <a:lnTo>
                  <a:pt x="33908" y="806450"/>
                </a:lnTo>
                <a:lnTo>
                  <a:pt x="41020" y="806450"/>
                </a:lnTo>
                <a:lnTo>
                  <a:pt x="43814" y="803655"/>
                </a:lnTo>
                <a:lnTo>
                  <a:pt x="44450" y="59944"/>
                </a:lnTo>
                <a:lnTo>
                  <a:pt x="41528" y="57150"/>
                </a:lnTo>
                <a:close/>
              </a:path>
              <a:path w="76200" h="806450">
                <a:moveTo>
                  <a:pt x="38100" y="0"/>
                </a:moveTo>
                <a:lnTo>
                  <a:pt x="0" y="76200"/>
                </a:lnTo>
                <a:lnTo>
                  <a:pt x="31739" y="76200"/>
                </a:lnTo>
                <a:lnTo>
                  <a:pt x="31750" y="59944"/>
                </a:lnTo>
                <a:lnTo>
                  <a:pt x="34543" y="57150"/>
                </a:lnTo>
                <a:lnTo>
                  <a:pt x="66675" y="57150"/>
                </a:lnTo>
                <a:lnTo>
                  <a:pt x="38100" y="0"/>
                </a:lnTo>
                <a:close/>
              </a:path>
              <a:path w="76200" h="806450">
                <a:moveTo>
                  <a:pt x="66675" y="57150"/>
                </a:moveTo>
                <a:lnTo>
                  <a:pt x="41528" y="57150"/>
                </a:lnTo>
                <a:lnTo>
                  <a:pt x="44450" y="59944"/>
                </a:lnTo>
                <a:lnTo>
                  <a:pt x="44436" y="76200"/>
                </a:lnTo>
                <a:lnTo>
                  <a:pt x="76200" y="76200"/>
                </a:lnTo>
                <a:lnTo>
                  <a:pt x="66675" y="57150"/>
                </a:lnTo>
                <a:close/>
              </a:path>
            </a:pathLst>
          </a:custGeom>
          <a:solidFill>
            <a:srgbClr val="000000"/>
          </a:solidFill>
        </p:spPr>
        <p:txBody>
          <a:bodyPr wrap="square" lIns="0" tIns="0" rIns="0" bIns="0" rtlCol="0"/>
          <a:lstStyle/>
          <a:p>
            <a:endParaRPr/>
          </a:p>
        </p:txBody>
      </p:sp>
      <p:sp>
        <p:nvSpPr>
          <p:cNvPr id="21" name="object 21"/>
          <p:cNvSpPr/>
          <p:nvPr/>
        </p:nvSpPr>
        <p:spPr>
          <a:xfrm rot="18965315">
            <a:off x="3112016" y="1438746"/>
            <a:ext cx="808355" cy="579120"/>
          </a:xfrm>
          <a:custGeom>
            <a:avLst/>
            <a:gdLst/>
            <a:ahLst/>
            <a:cxnLst/>
            <a:rect l="l" t="t" r="r" b="b"/>
            <a:pathLst>
              <a:path w="808355" h="579120">
                <a:moveTo>
                  <a:pt x="742269" y="39123"/>
                </a:moveTo>
                <a:lnTo>
                  <a:pt x="3556" y="566292"/>
                </a:lnTo>
                <a:lnTo>
                  <a:pt x="634" y="568325"/>
                </a:lnTo>
                <a:lnTo>
                  <a:pt x="0" y="572388"/>
                </a:lnTo>
                <a:lnTo>
                  <a:pt x="2031" y="575183"/>
                </a:lnTo>
                <a:lnTo>
                  <a:pt x="4063" y="578103"/>
                </a:lnTo>
                <a:lnTo>
                  <a:pt x="8127" y="578738"/>
                </a:lnTo>
                <a:lnTo>
                  <a:pt x="10921" y="576707"/>
                </a:lnTo>
                <a:lnTo>
                  <a:pt x="749619" y="49423"/>
                </a:lnTo>
                <a:lnTo>
                  <a:pt x="742269" y="39123"/>
                </a:lnTo>
                <a:close/>
              </a:path>
              <a:path w="808355" h="579120">
                <a:moveTo>
                  <a:pt x="792237" y="29717"/>
                </a:moveTo>
                <a:lnTo>
                  <a:pt x="755395" y="29717"/>
                </a:lnTo>
                <a:lnTo>
                  <a:pt x="759459" y="30352"/>
                </a:lnTo>
                <a:lnTo>
                  <a:pt x="761491" y="33147"/>
                </a:lnTo>
                <a:lnTo>
                  <a:pt x="763524" y="36067"/>
                </a:lnTo>
                <a:lnTo>
                  <a:pt x="762888" y="40004"/>
                </a:lnTo>
                <a:lnTo>
                  <a:pt x="759968" y="42037"/>
                </a:lnTo>
                <a:lnTo>
                  <a:pt x="749619" y="49423"/>
                </a:lnTo>
                <a:lnTo>
                  <a:pt x="768095" y="75311"/>
                </a:lnTo>
                <a:lnTo>
                  <a:pt x="792237" y="29717"/>
                </a:lnTo>
                <a:close/>
              </a:path>
              <a:path w="808355" h="579120">
                <a:moveTo>
                  <a:pt x="755395" y="29717"/>
                </a:moveTo>
                <a:lnTo>
                  <a:pt x="752601" y="31750"/>
                </a:lnTo>
                <a:lnTo>
                  <a:pt x="742269" y="39123"/>
                </a:lnTo>
                <a:lnTo>
                  <a:pt x="749619" y="49423"/>
                </a:lnTo>
                <a:lnTo>
                  <a:pt x="759968" y="42037"/>
                </a:lnTo>
                <a:lnTo>
                  <a:pt x="762888" y="40004"/>
                </a:lnTo>
                <a:lnTo>
                  <a:pt x="763524" y="36067"/>
                </a:lnTo>
                <a:lnTo>
                  <a:pt x="761491" y="33147"/>
                </a:lnTo>
                <a:lnTo>
                  <a:pt x="759459" y="30352"/>
                </a:lnTo>
                <a:lnTo>
                  <a:pt x="755395" y="29717"/>
                </a:lnTo>
                <a:close/>
              </a:path>
              <a:path w="808355" h="579120">
                <a:moveTo>
                  <a:pt x="807974" y="0"/>
                </a:moveTo>
                <a:lnTo>
                  <a:pt x="723772" y="13208"/>
                </a:lnTo>
                <a:lnTo>
                  <a:pt x="742269" y="39123"/>
                </a:lnTo>
                <a:lnTo>
                  <a:pt x="752601" y="31750"/>
                </a:lnTo>
                <a:lnTo>
                  <a:pt x="755395" y="29717"/>
                </a:lnTo>
                <a:lnTo>
                  <a:pt x="792237" y="29717"/>
                </a:lnTo>
                <a:lnTo>
                  <a:pt x="807974" y="0"/>
                </a:lnTo>
                <a:close/>
              </a:path>
            </a:pathLst>
          </a:custGeom>
          <a:solidFill>
            <a:srgbClr val="000000"/>
          </a:solidFill>
        </p:spPr>
        <p:txBody>
          <a:bodyPr wrap="square" lIns="0" tIns="0" rIns="0" bIns="0" rtlCol="0"/>
          <a:lstStyle/>
          <a:p>
            <a:endParaRPr/>
          </a:p>
        </p:txBody>
      </p:sp>
      <p:sp>
        <p:nvSpPr>
          <p:cNvPr id="22" name="object 22"/>
          <p:cNvSpPr/>
          <p:nvPr/>
        </p:nvSpPr>
        <p:spPr>
          <a:xfrm rot="9341524">
            <a:off x="4288099" y="1416739"/>
            <a:ext cx="693420" cy="464820"/>
          </a:xfrm>
          <a:custGeom>
            <a:avLst/>
            <a:gdLst/>
            <a:ahLst/>
            <a:cxnLst/>
            <a:rect l="l" t="t" r="r" b="b"/>
            <a:pathLst>
              <a:path w="693420" h="464820">
                <a:moveTo>
                  <a:pt x="42290" y="390525"/>
                </a:moveTo>
                <a:lnTo>
                  <a:pt x="0" y="464438"/>
                </a:lnTo>
                <a:lnTo>
                  <a:pt x="84582" y="453898"/>
                </a:lnTo>
                <a:lnTo>
                  <a:pt x="72971" y="436499"/>
                </a:lnTo>
                <a:lnTo>
                  <a:pt x="53466" y="436499"/>
                </a:lnTo>
                <a:lnTo>
                  <a:pt x="49529" y="435610"/>
                </a:lnTo>
                <a:lnTo>
                  <a:pt x="47498" y="432688"/>
                </a:lnTo>
                <a:lnTo>
                  <a:pt x="45592" y="429767"/>
                </a:lnTo>
                <a:lnTo>
                  <a:pt x="46354" y="425830"/>
                </a:lnTo>
                <a:lnTo>
                  <a:pt x="49275" y="423925"/>
                </a:lnTo>
                <a:lnTo>
                  <a:pt x="59867" y="416864"/>
                </a:lnTo>
                <a:lnTo>
                  <a:pt x="42290" y="390525"/>
                </a:lnTo>
                <a:close/>
              </a:path>
              <a:path w="693420" h="464820">
                <a:moveTo>
                  <a:pt x="59867" y="416864"/>
                </a:moveTo>
                <a:lnTo>
                  <a:pt x="49275" y="423925"/>
                </a:lnTo>
                <a:lnTo>
                  <a:pt x="46354" y="425830"/>
                </a:lnTo>
                <a:lnTo>
                  <a:pt x="45592" y="429767"/>
                </a:lnTo>
                <a:lnTo>
                  <a:pt x="47498" y="432688"/>
                </a:lnTo>
                <a:lnTo>
                  <a:pt x="49529" y="435610"/>
                </a:lnTo>
                <a:lnTo>
                  <a:pt x="53466" y="436499"/>
                </a:lnTo>
                <a:lnTo>
                  <a:pt x="56387" y="434466"/>
                </a:lnTo>
                <a:lnTo>
                  <a:pt x="66927" y="427442"/>
                </a:lnTo>
                <a:lnTo>
                  <a:pt x="59867" y="416864"/>
                </a:lnTo>
                <a:close/>
              </a:path>
              <a:path w="693420" h="464820">
                <a:moveTo>
                  <a:pt x="66927" y="427442"/>
                </a:moveTo>
                <a:lnTo>
                  <a:pt x="56387" y="434466"/>
                </a:lnTo>
                <a:lnTo>
                  <a:pt x="53466" y="436499"/>
                </a:lnTo>
                <a:lnTo>
                  <a:pt x="72971" y="436499"/>
                </a:lnTo>
                <a:lnTo>
                  <a:pt x="66927" y="427442"/>
                </a:lnTo>
                <a:close/>
              </a:path>
              <a:path w="693420" h="464820">
                <a:moveTo>
                  <a:pt x="685164" y="0"/>
                </a:moveTo>
                <a:lnTo>
                  <a:pt x="682244" y="1904"/>
                </a:lnTo>
                <a:lnTo>
                  <a:pt x="59867" y="416864"/>
                </a:lnTo>
                <a:lnTo>
                  <a:pt x="66927" y="427442"/>
                </a:lnTo>
                <a:lnTo>
                  <a:pt x="689355" y="12573"/>
                </a:lnTo>
                <a:lnTo>
                  <a:pt x="692276" y="10540"/>
                </a:lnTo>
                <a:lnTo>
                  <a:pt x="693038" y="6603"/>
                </a:lnTo>
                <a:lnTo>
                  <a:pt x="691134" y="3683"/>
                </a:lnTo>
                <a:lnTo>
                  <a:pt x="689101" y="762"/>
                </a:lnTo>
                <a:lnTo>
                  <a:pt x="685164" y="0"/>
                </a:lnTo>
                <a:close/>
              </a:path>
            </a:pathLst>
          </a:custGeom>
          <a:solidFill>
            <a:srgbClr val="000000"/>
          </a:solidFill>
        </p:spPr>
        <p:txBody>
          <a:bodyPr wrap="square" lIns="0" tIns="0" rIns="0" bIns="0" rtlCol="0"/>
          <a:lstStyle/>
          <a:p>
            <a:endParaRPr/>
          </a:p>
        </p:txBody>
      </p:sp>
      <p:sp>
        <p:nvSpPr>
          <p:cNvPr id="23" name="object 23"/>
          <p:cNvSpPr/>
          <p:nvPr/>
        </p:nvSpPr>
        <p:spPr>
          <a:xfrm rot="16200000">
            <a:off x="5097117" y="1509865"/>
            <a:ext cx="807720" cy="693420"/>
          </a:xfrm>
          <a:custGeom>
            <a:avLst/>
            <a:gdLst/>
            <a:ahLst/>
            <a:cxnLst/>
            <a:rect l="l" t="t" r="r" b="b"/>
            <a:pathLst>
              <a:path w="807719" h="693420">
                <a:moveTo>
                  <a:pt x="745202" y="648161"/>
                </a:moveTo>
                <a:lnTo>
                  <a:pt x="724535" y="672211"/>
                </a:lnTo>
                <a:lnTo>
                  <a:pt x="807212" y="692912"/>
                </a:lnTo>
                <a:lnTo>
                  <a:pt x="792839" y="658749"/>
                </a:lnTo>
                <a:lnTo>
                  <a:pt x="757555" y="658749"/>
                </a:lnTo>
                <a:lnTo>
                  <a:pt x="745202" y="648161"/>
                </a:lnTo>
                <a:close/>
              </a:path>
              <a:path w="807719" h="693420">
                <a:moveTo>
                  <a:pt x="753480" y="638527"/>
                </a:moveTo>
                <a:lnTo>
                  <a:pt x="745202" y="648161"/>
                </a:lnTo>
                <a:lnTo>
                  <a:pt x="757555" y="658749"/>
                </a:lnTo>
                <a:lnTo>
                  <a:pt x="761492" y="658368"/>
                </a:lnTo>
                <a:lnTo>
                  <a:pt x="766063" y="653034"/>
                </a:lnTo>
                <a:lnTo>
                  <a:pt x="765810" y="649097"/>
                </a:lnTo>
                <a:lnTo>
                  <a:pt x="753480" y="638527"/>
                </a:lnTo>
                <a:close/>
              </a:path>
              <a:path w="807719" h="693420">
                <a:moveTo>
                  <a:pt x="774192" y="614426"/>
                </a:moveTo>
                <a:lnTo>
                  <a:pt x="753480" y="638527"/>
                </a:lnTo>
                <a:lnTo>
                  <a:pt x="765810" y="649097"/>
                </a:lnTo>
                <a:lnTo>
                  <a:pt x="766063" y="653034"/>
                </a:lnTo>
                <a:lnTo>
                  <a:pt x="761492" y="658368"/>
                </a:lnTo>
                <a:lnTo>
                  <a:pt x="757555" y="658749"/>
                </a:lnTo>
                <a:lnTo>
                  <a:pt x="792839" y="658749"/>
                </a:lnTo>
                <a:lnTo>
                  <a:pt x="774192" y="614426"/>
                </a:lnTo>
                <a:close/>
              </a:path>
              <a:path w="807719" h="693420">
                <a:moveTo>
                  <a:pt x="8636" y="0"/>
                </a:moveTo>
                <a:lnTo>
                  <a:pt x="4572" y="254"/>
                </a:lnTo>
                <a:lnTo>
                  <a:pt x="0" y="5587"/>
                </a:lnTo>
                <a:lnTo>
                  <a:pt x="254" y="9651"/>
                </a:lnTo>
                <a:lnTo>
                  <a:pt x="745202" y="648161"/>
                </a:lnTo>
                <a:lnTo>
                  <a:pt x="753480" y="638527"/>
                </a:lnTo>
                <a:lnTo>
                  <a:pt x="8636" y="0"/>
                </a:lnTo>
                <a:close/>
              </a:path>
            </a:pathLst>
          </a:custGeom>
          <a:solidFill>
            <a:srgbClr val="000000"/>
          </a:solidFill>
        </p:spPr>
        <p:txBody>
          <a:bodyPr wrap="square" lIns="0" tIns="0" rIns="0" bIns="0" rtlCol="0"/>
          <a:lstStyle/>
          <a:p>
            <a:endParaRPr/>
          </a:p>
        </p:txBody>
      </p:sp>
      <p:pic>
        <p:nvPicPr>
          <p:cNvPr id="36" name="Picture 35"/>
          <p:cNvPicPr>
            <a:picLocks noChangeAspect="1"/>
          </p:cNvPicPr>
          <p:nvPr/>
        </p:nvPicPr>
        <p:blipFill>
          <a:blip r:embed="rId4"/>
          <a:stretch>
            <a:fillRect/>
          </a:stretch>
        </p:blipFill>
        <p:spPr>
          <a:xfrm>
            <a:off x="525846" y="4003731"/>
            <a:ext cx="5980694" cy="301168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3347</TotalTime>
  <Words>2544</Words>
  <Application>Microsoft Office PowerPoint</Application>
  <PresentationFormat>Custom</PresentationFormat>
  <Paragraphs>109</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Calibri</vt:lpstr>
      <vt:lpstr>Franklin Gothic Book</vt:lpstr>
      <vt:lpstr>Franklin Gothic Demi</vt:lpstr>
      <vt:lpstr>Georgia</vt:lpstr>
      <vt:lpstr>Times New Roman</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mestudent</dc:creator>
  <cp:lastModifiedBy>Nick Love</cp:lastModifiedBy>
  <cp:revision>99</cp:revision>
  <dcterms:created xsi:type="dcterms:W3CDTF">2017-01-07T23:18:48Z</dcterms:created>
  <dcterms:modified xsi:type="dcterms:W3CDTF">2023-08-13T14:40:05Z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2013-03-06T00:00:00Z</vt:filetime>
  </property>
  <property fmtid="{D5CDD505-2E9C-101B-9397-08002B2CF9AE}" pid="3" name="Creator">
    <vt:lpwstr>Microsoft® Office Word 2007</vt:lpwstr>
  </property>
  <property fmtid="{D5CDD505-2E9C-101B-9397-08002B2CF9AE}" pid="4" name="LastSaved">
    <vt:filetime>2017-01-07T00:00:00Z</vt:filetime>
  </property>
</Properties>
</file>